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97" r:id="rId2"/>
    <p:sldId id="259" r:id="rId3"/>
    <p:sldId id="263" r:id="rId4"/>
    <p:sldId id="344" r:id="rId5"/>
    <p:sldId id="346" r:id="rId6"/>
    <p:sldId id="307" r:id="rId7"/>
    <p:sldId id="339" r:id="rId8"/>
    <p:sldId id="347" r:id="rId9"/>
    <p:sldId id="338" r:id="rId10"/>
    <p:sldId id="308" r:id="rId11"/>
    <p:sldId id="348" r:id="rId12"/>
    <p:sldId id="349" r:id="rId13"/>
    <p:sldId id="340" r:id="rId14"/>
    <p:sldId id="341" r:id="rId15"/>
    <p:sldId id="353" r:id="rId16"/>
    <p:sldId id="350" r:id="rId17"/>
    <p:sldId id="351" r:id="rId18"/>
    <p:sldId id="311" r:id="rId19"/>
    <p:sldId id="345" r:id="rId20"/>
    <p:sldId id="352" r:id="rId21"/>
    <p:sldId id="296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48">
          <p15:clr>
            <a:srgbClr val="A4A3A4"/>
          </p15:clr>
        </p15:guide>
        <p15:guide id="2" pos="557">
          <p15:clr>
            <a:srgbClr val="A4A3A4"/>
          </p15:clr>
        </p15:guide>
        <p15:guide id="3" pos="719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A18B"/>
    <a:srgbClr val="DC342F"/>
    <a:srgbClr val="E52323"/>
    <a:srgbClr val="F6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0875" autoAdjust="0"/>
  </p:normalViewPr>
  <p:slideViewPr>
    <p:cSldViewPr snapToGrid="0">
      <p:cViewPr varScale="1">
        <p:scale>
          <a:sx n="60" d="100"/>
          <a:sy n="60" d="100"/>
        </p:scale>
        <p:origin x="1344" y="53"/>
      </p:cViewPr>
      <p:guideLst>
        <p:guide orient="horz" pos="3748"/>
        <p:guide pos="557"/>
        <p:guide pos="71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402F73-FC50-481A-9D1A-EA912F296A68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2C7361-6FD6-488C-B6A8-C23758DAF1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1. MySQL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中内存的分类比较多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， 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sort buffer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， 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join buffer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， </a:t>
            </a:r>
            <a:r>
              <a:rPr lang="en-US" altLang="zh-CN" sz="1800" dirty="0" err="1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query_cache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， </a:t>
            </a:r>
            <a:r>
              <a:rPr lang="en-US" altLang="zh-CN" sz="1800" dirty="0" err="1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table_cache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， </a:t>
            </a:r>
            <a:r>
              <a:rPr lang="en-US" altLang="zh-CN" sz="1800" dirty="0" err="1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innodb_buffer_pool_size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等</a:t>
            </a:r>
            <a:endParaRPr lang="en-US" altLang="zh-CN" sz="18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2.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我们知道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MySQL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是分层的，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Server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层和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engine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层， 因此我们将内存使用也划分成两个层次，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server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层和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engine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</a:t>
            </a:r>
            <a:endParaRPr lang="en-US" altLang="zh-CN" sz="18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3.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其中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server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层，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MySQL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1800" dirty="0" err="1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mem_root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来进行管理，这个主要体现在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MySQL Server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层调用引擎接口之前所使用的内存</a:t>
            </a:r>
            <a:endParaRPr lang="en-US" altLang="zh-CN" sz="18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4.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其中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engine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层，就是使用大家熟悉的</a:t>
            </a:r>
            <a:r>
              <a:rPr lang="en-US" altLang="zh-CN" sz="1800" dirty="0" err="1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buffer_pool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进行管理了。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我们以</a:t>
            </a:r>
            <a:r>
              <a:rPr lang="en-US" altLang="zh-CN" sz="1800" dirty="0" err="1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innodb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为例哈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，这个不是咱们本次介绍的重点</a:t>
            </a:r>
            <a:endParaRPr lang="en-US" altLang="zh-CN" sz="18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C7361-6FD6-488C-B6A8-C23758DAF1D6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C7361-6FD6-488C-B6A8-C23758DAF1D6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zh-CN" altLang="en-US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我们以</a:t>
            </a:r>
            <a:r>
              <a:rPr lang="en-US" altLang="zh-CN" sz="1800" dirty="0" err="1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innodb</a:t>
            </a:r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为例，在</a:t>
            </a:r>
            <a:r>
              <a:rPr lang="en-US" altLang="zh-CN" sz="1800" dirty="0" err="1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innodb</a:t>
            </a:r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中主要是是以</a:t>
            </a:r>
            <a:r>
              <a:rPr lang="en-US" altLang="zh-CN" sz="1800" dirty="0" err="1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buf_pool</a:t>
            </a:r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来管理内存使用了</a:t>
            </a:r>
            <a:endParaRPr lang="en-US" altLang="zh-CN" sz="1800" dirty="0">
              <a:effectLst/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zh-CN" altLang="en-US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数据页修改，刷新等，都是用</a:t>
            </a:r>
            <a:r>
              <a:rPr lang="en-US" altLang="zh-CN" sz="1800" dirty="0" err="1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buf</a:t>
            </a:r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 pool</a:t>
            </a:r>
            <a:r>
              <a:rPr lang="zh-CN" altLang="en-US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中的内存页，这个不是本次分享的重点，就不详细展开了哈。</a:t>
            </a:r>
            <a:endParaRPr lang="en-US" altLang="zh-CN" sz="1800" dirty="0">
              <a:effectLst/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C7361-6FD6-488C-B6A8-C23758DAF1D6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在</a:t>
            </a:r>
            <a:r>
              <a:rPr lang="en-US" altLang="zh-CN" dirty="0"/>
              <a:t>handle_connect_per_thread.cc </a:t>
            </a:r>
            <a:r>
              <a:rPr lang="zh-CN" altLang="en-US" dirty="0"/>
              <a:t>中当接收到</a:t>
            </a:r>
            <a:r>
              <a:rPr lang="en-US" altLang="zh-CN" dirty="0"/>
              <a:t>connect </a:t>
            </a:r>
            <a:r>
              <a:rPr lang="zh-CN" altLang="en-US" dirty="0"/>
              <a:t>连接的信息会根据</a:t>
            </a:r>
            <a:r>
              <a:rPr lang="en-US" altLang="zh-CN" dirty="0" err="1"/>
              <a:t>connect_info</a:t>
            </a:r>
            <a:r>
              <a:rPr lang="zh-CN" altLang="en-US" dirty="0"/>
              <a:t>的信息，创建一个</a:t>
            </a:r>
            <a:r>
              <a:rPr lang="en-US" altLang="zh-CN" dirty="0"/>
              <a:t>thd </a:t>
            </a:r>
            <a:r>
              <a:rPr lang="zh-CN" altLang="en-US" dirty="0"/>
              <a:t>用于一直处理该连接发过来的所有请求，其生命周期是一直到该</a:t>
            </a:r>
            <a:r>
              <a:rPr lang="en-US" altLang="zh-CN" dirty="0"/>
              <a:t>connection </a:t>
            </a:r>
            <a:r>
              <a:rPr lang="zh-CN" altLang="en-US" dirty="0"/>
              <a:t>关闭</a:t>
            </a:r>
            <a:endParaRPr lang="en-US" altLang="zh-CN" dirty="0"/>
          </a:p>
          <a:p>
            <a:pPr marL="228600" indent="-228600">
              <a:buAutoNum type="arabicPeriod"/>
            </a:pPr>
            <a:endParaRPr lang="en-US" altLang="zh-CN" dirty="0"/>
          </a:p>
          <a:p>
            <a:pPr marL="228600" indent="-228600">
              <a:buAutoNum type="arabicPeriod"/>
            </a:pPr>
            <a:r>
              <a:rPr lang="en-US" altLang="zh-CN" dirty="0"/>
              <a:t> </a:t>
            </a:r>
            <a:r>
              <a:rPr lang="zh-CN" altLang="en-US" dirty="0"/>
              <a:t>申请资源，我们因为是介绍内存的使用，因此，我们把内存申请当做这次介绍的重点哈，每个</a:t>
            </a:r>
            <a:r>
              <a:rPr lang="en-US" altLang="zh-CN" dirty="0"/>
              <a:t>thd </a:t>
            </a:r>
            <a:r>
              <a:rPr lang="zh-CN" altLang="en-US" dirty="0"/>
              <a:t>会有自己的</a:t>
            </a:r>
            <a:r>
              <a:rPr lang="en-US" altLang="zh-CN" dirty="0" err="1"/>
              <a:t>mem_root</a:t>
            </a:r>
            <a:r>
              <a:rPr lang="zh-CN" altLang="en-US" dirty="0"/>
              <a:t>用于管理内存，刚开始连接建立时，就会初始化一部分内存，同时哈，比如接收到较大的</a:t>
            </a:r>
            <a:r>
              <a:rPr lang="en-US" altLang="zh-CN" dirty="0"/>
              <a:t>sql</a:t>
            </a:r>
            <a:r>
              <a:rPr lang="zh-CN" altLang="en-US" dirty="0"/>
              <a:t>，是不是也要申请个缓存空间用于保存接受的</a:t>
            </a:r>
            <a:r>
              <a:rPr lang="en-US" altLang="zh-CN" dirty="0"/>
              <a:t>sql</a:t>
            </a:r>
          </a:p>
          <a:p>
            <a:pPr marL="228600" indent="-228600">
              <a:buAutoNum type="arabicPeriod"/>
            </a:pP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执行语句，这个顾名思义，</a:t>
            </a:r>
            <a:r>
              <a:rPr lang="en-US" altLang="zh-CN" dirty="0"/>
              <a:t>server </a:t>
            </a:r>
            <a:r>
              <a:rPr lang="zh-CN" altLang="en-US" dirty="0"/>
              <a:t>层拿到</a:t>
            </a:r>
            <a:r>
              <a:rPr lang="en-US" altLang="zh-CN" dirty="0"/>
              <a:t>sql </a:t>
            </a:r>
            <a:r>
              <a:rPr lang="zh-CN" altLang="en-US" dirty="0"/>
              <a:t>语句，经过语法分析，语义分析等等，最后交给</a:t>
            </a:r>
            <a:r>
              <a:rPr lang="en-US" altLang="zh-CN" dirty="0"/>
              <a:t>engine</a:t>
            </a:r>
            <a:r>
              <a:rPr lang="zh-CN" altLang="en-US" dirty="0"/>
              <a:t>层执行。这个也是需要大量内存的</a:t>
            </a:r>
            <a:endParaRPr lang="en-US" altLang="zh-CN" dirty="0"/>
          </a:p>
          <a:p>
            <a:pPr marL="228600" indent="-228600">
              <a:buAutoNum type="arabicPeriod"/>
            </a:pP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执行之后，调用</a:t>
            </a:r>
            <a:r>
              <a:rPr lang="en-US" altLang="zh-CN" dirty="0" err="1"/>
              <a:t>free_root</a:t>
            </a:r>
            <a:r>
              <a:rPr lang="en-US" altLang="zh-CN" dirty="0"/>
              <a:t> </a:t>
            </a:r>
            <a:r>
              <a:rPr lang="zh-CN" altLang="en-US" dirty="0"/>
              <a:t>释放该</a:t>
            </a:r>
            <a:r>
              <a:rPr lang="en-US" altLang="zh-CN" dirty="0"/>
              <a:t>thd</a:t>
            </a:r>
            <a:r>
              <a:rPr lang="zh-CN" altLang="en-US" dirty="0"/>
              <a:t>中</a:t>
            </a:r>
            <a:r>
              <a:rPr lang="en-US" altLang="zh-CN" dirty="0" err="1"/>
              <a:t>mem_root</a:t>
            </a:r>
            <a:r>
              <a:rPr lang="zh-CN" altLang="en-US" dirty="0"/>
              <a:t>上 保管的内存，同时保留该</a:t>
            </a:r>
            <a:r>
              <a:rPr lang="en-US" altLang="zh-CN" dirty="0"/>
              <a:t>thd</a:t>
            </a:r>
            <a:r>
              <a:rPr lang="zh-CN" altLang="en-US" dirty="0"/>
              <a:t>哈，用于接收该连接后面的语句</a:t>
            </a:r>
            <a:endParaRPr lang="en-US" altLang="zh-CN" dirty="0"/>
          </a:p>
          <a:p>
            <a:pPr marL="228600" indent="-228600">
              <a:buAutoNum type="arabicPeriod"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---------</a:t>
            </a:r>
            <a:r>
              <a:rPr lang="zh-CN" altLang="en-US" dirty="0"/>
              <a:t>如果此时关闭连接</a:t>
            </a:r>
            <a:r>
              <a:rPr lang="en-US" altLang="zh-CN" dirty="0"/>
              <a:t>---------</a:t>
            </a:r>
          </a:p>
          <a:p>
            <a:pPr marL="0" indent="0">
              <a:buNone/>
            </a:pPr>
            <a:endParaRPr lang="en-US" altLang="zh-CN" dirty="0"/>
          </a:p>
          <a:p>
            <a:pPr marL="228600" indent="-228600">
              <a:buAutoNum type="arabicPeriod" startAt="5"/>
            </a:pPr>
            <a:r>
              <a:rPr lang="en-US" altLang="zh-CN" dirty="0" err="1"/>
              <a:t>Mysql</a:t>
            </a:r>
            <a:r>
              <a:rPr lang="en-US" altLang="zh-CN" dirty="0"/>
              <a:t> server </a:t>
            </a:r>
            <a:r>
              <a:rPr lang="zh-CN" altLang="en-US" dirty="0"/>
              <a:t>层关闭</a:t>
            </a:r>
            <a:r>
              <a:rPr lang="en-US" altLang="zh-CN" dirty="0"/>
              <a:t>connection</a:t>
            </a:r>
          </a:p>
          <a:p>
            <a:pPr marL="228600" indent="-228600">
              <a:buAutoNum type="arabicPeriod" startAt="5"/>
            </a:pPr>
            <a:endParaRPr lang="en-US" altLang="zh-CN" dirty="0"/>
          </a:p>
          <a:p>
            <a:pPr marL="228600" indent="-228600">
              <a:buAutoNum type="arabicPeriod" startAt="5"/>
            </a:pPr>
            <a:r>
              <a:rPr lang="zh-CN" altLang="en-US" dirty="0"/>
              <a:t>释放</a:t>
            </a:r>
            <a:r>
              <a:rPr lang="en-US" altLang="zh-CN" dirty="0"/>
              <a:t>thd </a:t>
            </a:r>
            <a:r>
              <a:rPr lang="zh-CN" altLang="en-US" dirty="0"/>
              <a:t>所有资源， </a:t>
            </a:r>
            <a:r>
              <a:rPr lang="en-US" altLang="zh-CN" dirty="0" err="1"/>
              <a:t>thd</a:t>
            </a:r>
            <a:r>
              <a:rPr lang="en-US" altLang="zh-CN" dirty="0"/>
              <a:t>-&gt;</a:t>
            </a:r>
            <a:r>
              <a:rPr lang="en-US" altLang="zh-CN" dirty="0" err="1"/>
              <a:t>release_resources</a:t>
            </a:r>
            <a:endParaRPr lang="en-US" altLang="zh-CN" dirty="0"/>
          </a:p>
          <a:p>
            <a:pPr marL="228600" indent="-228600">
              <a:buAutoNum type="arabicPeriod" startAt="5"/>
            </a:pPr>
            <a:endParaRPr lang="en-US" altLang="zh-CN" dirty="0"/>
          </a:p>
          <a:p>
            <a:pPr marL="228600" indent="-228600">
              <a:buAutoNum type="arabicPeriod" startAt="5"/>
            </a:pPr>
            <a:r>
              <a:rPr lang="zh-CN" altLang="en-US" dirty="0"/>
              <a:t>删除</a:t>
            </a:r>
            <a:r>
              <a:rPr lang="en-US" altLang="zh-CN" dirty="0" err="1"/>
              <a:t>thd</a:t>
            </a:r>
            <a:endParaRPr lang="en-US" altLang="zh-CN" dirty="0"/>
          </a:p>
          <a:p>
            <a:pPr marL="228600" indent="-228600">
              <a:buAutoNum type="arabicPeriod" startAt="5"/>
            </a:pPr>
            <a:endParaRPr lang="en-US" altLang="zh-CN" dirty="0"/>
          </a:p>
          <a:p>
            <a:pPr marL="228600" indent="-228600">
              <a:buAutoNum type="arabicPeriod" startAt="5"/>
            </a:pPr>
            <a:endParaRPr lang="en-US" altLang="zh-CN" dirty="0"/>
          </a:p>
          <a:p>
            <a:pPr marL="228600" indent="-228600">
              <a:buAutoNum type="arabicPeriod" startAt="5"/>
            </a:pPr>
            <a:r>
              <a:rPr lang="zh-CN" altLang="en-US" dirty="0"/>
              <a:t>直接源码</a:t>
            </a:r>
            <a:endParaRPr lang="en-US" altLang="zh-CN" dirty="0"/>
          </a:p>
          <a:p>
            <a:pPr marL="228600" indent="-228600">
              <a:buAutoNum type="arabicPeriod" startAt="5"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C7361-6FD6-488C-B6A8-C23758DAF1D6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/>
              <a:t>源码如上，详细会讲解介绍</a:t>
            </a:r>
            <a:endParaRPr lang="en-US" altLang="zh-CN" dirty="0"/>
          </a:p>
          <a:p>
            <a:pPr marL="228600" indent="-228600">
              <a:buAutoNum type="arabicPeriod"/>
            </a:pPr>
            <a:endParaRPr lang="en-US" altLang="zh-CN" dirty="0"/>
          </a:p>
          <a:p>
            <a:pPr marL="228600" indent="-228600">
              <a:buAutoNum type="arabicPeriod"/>
            </a:pP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 一条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delete 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语句的执行流程如上，调用的函数分散在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server 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层和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engine 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层。因此内存的使用也分散在这两层。后续我们继续定位具体的大量内存申请发生在什么地方。还原工具执行的是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bulk insert 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语句，根据对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MySQL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的理解，插入操作需要到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engine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层完成，因此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engine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层必然产生内存使用。但是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sql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下发到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engine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层前经过了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server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层，在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server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层时是不是已经申请了过多的内存呢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C7361-6FD6-488C-B6A8-C23758DAF1D6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mem_root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主要由两个链表组成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free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used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free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：存放有空闲的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block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，其中的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block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可能部分被使用。</a:t>
            </a:r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used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：存放已使用的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block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，其中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block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可能有少量空闲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block_size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：初始块大小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后面分配的块可能比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block_size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大。</a:t>
            </a:r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pre_alloc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：一直指向初始化时分配的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block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，改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block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开始在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free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链表中，随着内存的不断申请，改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block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可能会存在于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used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链表中</a:t>
            </a:r>
          </a:p>
          <a:p>
            <a:endParaRPr lang="zh-CN" altLang="en-US" sz="1800" kern="0" dirty="0">
              <a:solidFill>
                <a:srgbClr val="008000"/>
              </a:solidFill>
              <a:effectLst/>
              <a:latin typeface="宋体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C7361-6FD6-488C-B6A8-C23758DAF1D6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</a:rPr>
              <a:t>主要体现在：</a:t>
            </a:r>
            <a:r>
              <a:rPr lang="en-US" altLang="zh-CN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</a:rPr>
              <a:t>mem_root-&gt;</a:t>
            </a:r>
            <a:r>
              <a:rPr lang="en-US" altLang="zh-CN" sz="1800" kern="0" dirty="0" err="1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</a:rPr>
              <a:t>block_num</a:t>
            </a:r>
            <a:r>
              <a:rPr lang="en-US" altLang="zh-CN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</a:rPr>
              <a:t>++</a:t>
            </a:r>
          </a:p>
          <a:p>
            <a:endParaRPr lang="en-US" altLang="zh-CN" sz="1800" kern="0" dirty="0">
              <a:solidFill>
                <a:srgbClr val="008000"/>
              </a:solidFill>
              <a:effectLst/>
              <a:latin typeface="宋体" panose="02010600030101010101" pitchFamily="2" charset="-122"/>
              <a:ea typeface="等线" panose="02010600030101010101" pitchFamily="2" charset="-122"/>
            </a:endParaRPr>
          </a:p>
          <a:p>
            <a:r>
              <a:rPr lang="zh-CN" altLang="en-US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</a:rPr>
              <a:t>直接上源码吧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C7361-6FD6-488C-B6A8-C23758DAF1D6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内存释放的源码：</a:t>
            </a:r>
            <a:endParaRPr lang="en-US" altLang="zh-CN" sz="18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分享时投屏源码</a:t>
            </a:r>
            <a:endParaRPr lang="en-US" altLang="zh-CN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zh-CN" sz="1800" kern="0" dirty="0">
              <a:solidFill>
                <a:srgbClr val="008000"/>
              </a:solidFill>
              <a:effectLst/>
              <a:latin typeface="宋体" panose="02010600030101010101" pitchFamily="2" charset="-122"/>
              <a:ea typeface="等线" panose="02010600030101010101" pitchFamily="2" charset="-122"/>
            </a:endParaRPr>
          </a:p>
          <a:p>
            <a:endParaRPr lang="en-US" altLang="zh-CN" sz="1800" kern="0" dirty="0">
              <a:solidFill>
                <a:srgbClr val="008000"/>
              </a:solidFill>
              <a:effectLst/>
              <a:latin typeface="宋体" panose="02010600030101010101" pitchFamily="2" charset="-122"/>
              <a:ea typeface="等线" panose="02010600030101010101" pitchFamily="2" charset="-122"/>
            </a:endParaRPr>
          </a:p>
          <a:p>
            <a:endParaRPr lang="zh-CN" altLang="en-US" sz="1800" kern="0" dirty="0">
              <a:solidFill>
                <a:srgbClr val="008000"/>
              </a:solidFill>
              <a:effectLst/>
              <a:latin typeface="宋体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C7361-6FD6-488C-B6A8-C23758DAF1D6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C7361-6FD6-488C-B6A8-C23758DAF1D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60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C7361-6FD6-488C-B6A8-C23758DAF1D6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9D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-2450827" y="-3194792"/>
            <a:ext cx="17093655" cy="13247584"/>
          </a:xfrm>
          <a:prstGeom prst="ellipse">
            <a:avLst/>
          </a:prstGeom>
          <a:gradFill flip="none" rotWithShape="1">
            <a:gsLst>
              <a:gs pos="24000">
                <a:schemeClr val="bg1"/>
              </a:gs>
              <a:gs pos="6800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0" y="6491335"/>
            <a:ext cx="12191999" cy="366665"/>
          </a:xfrm>
          <a:prstGeom prst="rect">
            <a:avLst/>
          </a:prstGeom>
          <a:solidFill>
            <a:srgbClr val="D217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71DB-449B-4D54-B394-E58A3A9A2244}" type="datetimeFigureOut">
              <a:rPr lang="zh-CN" altLang="en-US" smtClean="0"/>
              <a:t>2020/7/30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60EBA-9FF5-422A-9CC7-85D44E00628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黑色底纹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zh-CN" sz="2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051" name="Group 3"/>
          <p:cNvGrpSpPr/>
          <p:nvPr/>
        </p:nvGrpSpPr>
        <p:grpSpPr bwMode="auto">
          <a:xfrm>
            <a:off x="0" y="-3335249"/>
            <a:ext cx="12192000" cy="8640235"/>
            <a:chOff x="0" y="0"/>
            <a:chExt cx="9144000" cy="6482614"/>
          </a:xfrm>
          <a:solidFill>
            <a:srgbClr val="C00000"/>
          </a:solidFill>
        </p:grpSpPr>
        <p:grpSp>
          <p:nvGrpSpPr>
            <p:cNvPr id="2059" name="Group 4"/>
            <p:cNvGrpSpPr/>
            <p:nvPr/>
          </p:nvGrpSpPr>
          <p:grpSpPr bwMode="auto">
            <a:xfrm>
              <a:off x="0" y="2522646"/>
              <a:ext cx="9144000" cy="3959968"/>
              <a:chOff x="0" y="0"/>
              <a:chExt cx="9144000" cy="3959968"/>
            </a:xfrm>
            <a:grpFill/>
          </p:grpSpPr>
          <p:sp>
            <p:nvSpPr>
              <p:cNvPr id="2061" name="矩形 254"/>
              <p:cNvSpPr>
                <a:spLocks noChangeArrowheads="1"/>
              </p:cNvSpPr>
              <p:nvPr/>
            </p:nvSpPr>
            <p:spPr bwMode="auto">
              <a:xfrm>
                <a:off x="0" y="113953"/>
                <a:ext cx="9144000" cy="3846015"/>
              </a:xfrm>
              <a:custGeom>
                <a:avLst/>
                <a:gdLst>
                  <a:gd name="T0" fmla="*/ 0 w 9144000"/>
                  <a:gd name="T1" fmla="*/ 0 h 3846015"/>
                  <a:gd name="T2" fmla="*/ 9144000 w 9144000"/>
                  <a:gd name="T3" fmla="*/ 0 h 3846015"/>
                  <a:gd name="T4" fmla="*/ 9144000 w 9144000"/>
                  <a:gd name="T5" fmla="*/ 3651871 h 3846015"/>
                  <a:gd name="T6" fmla="*/ 4766144 w 9144000"/>
                  <a:gd name="T7" fmla="*/ 3651871 h 3846015"/>
                  <a:gd name="T8" fmla="*/ 4571996 w 9144000"/>
                  <a:gd name="T9" fmla="*/ 3846015 h 3846015"/>
                  <a:gd name="T10" fmla="*/ 4377852 w 9144000"/>
                  <a:gd name="T11" fmla="*/ 3651871 h 3846015"/>
                  <a:gd name="T12" fmla="*/ 0 w 9144000"/>
                  <a:gd name="T13" fmla="*/ 3651871 h 3846015"/>
                  <a:gd name="T14" fmla="*/ 0 w 9144000"/>
                  <a:gd name="T15" fmla="*/ 0 h 384601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144000"/>
                  <a:gd name="T25" fmla="*/ 0 h 3846015"/>
                  <a:gd name="T26" fmla="*/ 9144000 w 9144000"/>
                  <a:gd name="T27" fmla="*/ 3846015 h 384601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144000" h="3846015">
                    <a:moveTo>
                      <a:pt x="0" y="0"/>
                    </a:moveTo>
                    <a:lnTo>
                      <a:pt x="9144000" y="0"/>
                    </a:lnTo>
                    <a:lnTo>
                      <a:pt x="9144000" y="3651870"/>
                    </a:lnTo>
                    <a:lnTo>
                      <a:pt x="4766144" y="3651870"/>
                    </a:lnTo>
                    <a:lnTo>
                      <a:pt x="4571999" y="3846015"/>
                    </a:lnTo>
                    <a:lnTo>
                      <a:pt x="4377855" y="3651870"/>
                    </a:lnTo>
                    <a:lnTo>
                      <a:pt x="0" y="365187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 sz="2400"/>
              </a:p>
            </p:txBody>
          </p:sp>
          <p:sp>
            <p:nvSpPr>
              <p:cNvPr id="2062" name="矩形 25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144000" cy="3846015"/>
              </a:xfrm>
              <a:custGeom>
                <a:avLst/>
                <a:gdLst>
                  <a:gd name="T0" fmla="*/ 0 w 9144000"/>
                  <a:gd name="T1" fmla="*/ 0 h 3846015"/>
                  <a:gd name="T2" fmla="*/ 9144000 w 9144000"/>
                  <a:gd name="T3" fmla="*/ 0 h 3846015"/>
                  <a:gd name="T4" fmla="*/ 9144000 w 9144000"/>
                  <a:gd name="T5" fmla="*/ 3651871 h 3846015"/>
                  <a:gd name="T6" fmla="*/ 4766144 w 9144000"/>
                  <a:gd name="T7" fmla="*/ 3651871 h 3846015"/>
                  <a:gd name="T8" fmla="*/ 4571996 w 9144000"/>
                  <a:gd name="T9" fmla="*/ 3846015 h 3846015"/>
                  <a:gd name="T10" fmla="*/ 4377852 w 9144000"/>
                  <a:gd name="T11" fmla="*/ 3651871 h 3846015"/>
                  <a:gd name="T12" fmla="*/ 0 w 9144000"/>
                  <a:gd name="T13" fmla="*/ 3651871 h 3846015"/>
                  <a:gd name="T14" fmla="*/ 0 w 9144000"/>
                  <a:gd name="T15" fmla="*/ 0 h 384601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144000"/>
                  <a:gd name="T25" fmla="*/ 0 h 3846015"/>
                  <a:gd name="T26" fmla="*/ 9144000 w 9144000"/>
                  <a:gd name="T27" fmla="*/ 3846015 h 384601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144000" h="3846015">
                    <a:moveTo>
                      <a:pt x="0" y="0"/>
                    </a:moveTo>
                    <a:lnTo>
                      <a:pt x="9144000" y="0"/>
                    </a:lnTo>
                    <a:lnTo>
                      <a:pt x="9144000" y="3651870"/>
                    </a:lnTo>
                    <a:lnTo>
                      <a:pt x="4766144" y="3651870"/>
                    </a:lnTo>
                    <a:lnTo>
                      <a:pt x="4571999" y="3846015"/>
                    </a:lnTo>
                    <a:lnTo>
                      <a:pt x="4377855" y="3651870"/>
                    </a:lnTo>
                    <a:lnTo>
                      <a:pt x="0" y="365187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 sz="2400"/>
              </a:p>
            </p:txBody>
          </p:sp>
        </p:grpSp>
        <p:sp>
          <p:nvSpPr>
            <p:cNvPr id="2060" name="任意多边形 62"/>
            <p:cNvSpPr>
              <a:spLocks noChangeArrowheads="1"/>
            </p:cNvSpPr>
            <p:nvPr/>
          </p:nvSpPr>
          <p:spPr bwMode="auto">
            <a:xfrm rot="-2700000">
              <a:off x="2043905" y="0"/>
              <a:ext cx="5045292" cy="5045292"/>
            </a:xfrm>
            <a:custGeom>
              <a:avLst/>
              <a:gdLst>
                <a:gd name="T0" fmla="*/ 0 w 4624012"/>
                <a:gd name="T1" fmla="*/ 0 h 4624012"/>
                <a:gd name="T2" fmla="*/ 6006491 w 4624012"/>
                <a:gd name="T3" fmla="*/ 6006491 h 4624012"/>
                <a:gd name="T4" fmla="*/ 0 w 4624012"/>
                <a:gd name="T5" fmla="*/ 6006491 h 4624012"/>
                <a:gd name="T6" fmla="*/ 0 60000 65536"/>
                <a:gd name="T7" fmla="*/ 0 60000 65536"/>
                <a:gd name="T8" fmla="*/ 0 60000 65536"/>
                <a:gd name="T9" fmla="*/ 0 w 4624012"/>
                <a:gd name="T10" fmla="*/ 0 h 4624012"/>
                <a:gd name="T11" fmla="*/ 4624012 w 4624012"/>
                <a:gd name="T12" fmla="*/ 4624012 h 46240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624012" h="4624012">
                  <a:moveTo>
                    <a:pt x="0" y="0"/>
                  </a:moveTo>
                  <a:lnTo>
                    <a:pt x="4624012" y="4624012"/>
                  </a:lnTo>
                  <a:lnTo>
                    <a:pt x="0" y="46240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2400"/>
            </a:p>
          </p:txBody>
        </p:sp>
      </p:grpSp>
      <p:sp>
        <p:nvSpPr>
          <p:cNvPr id="2056" name="落款标题"/>
          <p:cNvSpPr>
            <a:spLocks noChangeArrowheads="1"/>
          </p:cNvSpPr>
          <p:nvPr/>
        </p:nvSpPr>
        <p:spPr bwMode="auto">
          <a:xfrm>
            <a:off x="0" y="56261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4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上海热璞网络科技有限公司</a:t>
            </a:r>
            <a:endParaRPr lang="en-US" altLang="zh-CN" sz="2400" b="1" spc="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259"/>
          <p:cNvSpPr>
            <a:spLocks noChangeArrowheads="1"/>
          </p:cNvSpPr>
          <p:nvPr/>
        </p:nvSpPr>
        <p:spPr bwMode="auto">
          <a:xfrm>
            <a:off x="0" y="1918275"/>
            <a:ext cx="12192000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en-US" altLang="zh-CN" sz="5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mpact" panose="020B0806030902050204" pitchFamily="34" charset="0"/>
              </a:rPr>
              <a:t>MySQL</a:t>
            </a:r>
            <a:r>
              <a:rPr lang="zh-CN" altLang="en-US" sz="5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mpact" panose="020B0806030902050204" pitchFamily="34" charset="0"/>
              </a:rPr>
              <a:t>内存管理</a:t>
            </a:r>
            <a:r>
              <a:rPr lang="en-US" altLang="zh-CN" sz="54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mpact" panose="020B0806030902050204" pitchFamily="34" charset="0"/>
              </a:rPr>
              <a:t>-</a:t>
            </a:r>
            <a:r>
              <a:rPr lang="en-US" altLang="zh-CN" sz="5400" b="1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Impact" panose="020B0806030902050204" pitchFamily="34" charset="0"/>
              </a:rPr>
              <a:t>Mem_root</a:t>
            </a:r>
            <a:endParaRPr lang="en-US" altLang="zh-CN" sz="54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Impact" panose="020B0806030902050204" pitchFamily="34" charset="0"/>
            </a:endParaRPr>
          </a:p>
        </p:txBody>
      </p:sp>
      <p:pic>
        <p:nvPicPr>
          <p:cNvPr id="3" name="图片 2" descr="D:\1品牌部资料\E盘\品牌相关\2019年9月25企业logo 整理\热璞数据库HotDB--品牌logo jpg&amp;png&amp;透明版本\热璞数据库HotDB企业logo--透明版本\热璞数据库HotDB--白色透明有中文.png热璞数据库HotDB--白色透明有中文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431780" y="5715"/>
            <a:ext cx="1689735" cy="8724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615176" y="491912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Mem_root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的结构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-270164" y="1307882"/>
            <a:ext cx="6177396" cy="36406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33400">
              <a:lnSpc>
                <a:spcPct val="12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/* struct for once_alloc (block) */</a:t>
            </a:r>
            <a:endParaRPr lang="en-US" altLang="zh-CN" sz="1800" kern="0" dirty="0">
              <a:solidFill>
                <a:srgbClr val="000000"/>
              </a:solidFill>
              <a:effectLst/>
              <a:latin typeface="宋体" panose="02010600030101010101" pitchFamily="2" charset="-122"/>
              <a:ea typeface="等线" panose="02010600030101010101" pitchFamily="2" charset="-122"/>
              <a:cs typeface="宋体" panose="02010600030101010101" pitchFamily="2" charset="-122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typedef </a:t>
            </a:r>
            <a:r>
              <a:rPr lang="en-US" altLang="zh-CN" sz="1800" kern="0" dirty="0">
                <a:solidFill>
                  <a:srgbClr val="0000FF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struct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st_used_mem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{</a:t>
            </a:r>
          </a:p>
          <a:p>
            <a:pPr marL="533400">
              <a:lnSpc>
                <a:spcPct val="12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/* Next block in use */</a:t>
            </a:r>
            <a:endParaRPr lang="en-US" altLang="zh-CN" sz="1800" kern="0" dirty="0">
              <a:solidFill>
                <a:srgbClr val="000000"/>
              </a:solidFill>
              <a:effectLst/>
              <a:latin typeface="宋体" panose="02010600030101010101" pitchFamily="2" charset="-122"/>
              <a:ea typeface="等线" panose="02010600030101010101" pitchFamily="2" charset="-122"/>
              <a:cs typeface="宋体" panose="02010600030101010101" pitchFamily="2" charset="-122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FF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struct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st_used_mem *next; </a:t>
            </a: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/* memory left in block */</a:t>
            </a:r>
            <a:endParaRPr lang="en-US" altLang="zh-CN" sz="1800" kern="0" dirty="0">
              <a:solidFill>
                <a:srgbClr val="000000"/>
              </a:solidFill>
              <a:effectLst/>
              <a:latin typeface="宋体" panose="02010600030101010101" pitchFamily="2" charset="-122"/>
              <a:ea typeface="等线" panose="02010600030101010101" pitchFamily="2" charset="-122"/>
              <a:cs typeface="宋体" panose="02010600030101010101" pitchFamily="2" charset="-122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unsigned </a:t>
            </a:r>
            <a:r>
              <a:rPr lang="en-US" altLang="zh-CN" sz="1800" kern="0" dirty="0">
                <a:solidFill>
                  <a:srgbClr val="0000FF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int 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left; </a:t>
            </a:r>
          </a:p>
          <a:p>
            <a:pPr marL="533400">
              <a:lnSpc>
                <a:spcPct val="12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kern="0" dirty="0">
                <a:solidFill>
                  <a:srgbClr val="008000"/>
                </a:solidFill>
                <a:latin typeface="宋体" panose="02010600030101010101" pitchFamily="2" charset="-122"/>
                <a:ea typeface="等线" panose="02010600030101010101" pitchFamily="2" charset="-122"/>
              </a:rPr>
              <a:t>/* size of block */</a:t>
            </a:r>
            <a:endParaRPr lang="zh-CN" altLang="zh-CN" kern="0" dirty="0">
              <a:solidFill>
                <a:srgbClr val="008000"/>
              </a:solidFill>
              <a:latin typeface="宋体" panose="02010600030101010101" pitchFamily="2" charset="-122"/>
              <a:ea typeface="等线" panose="02010600030101010101" pitchFamily="2" charset="-122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unsigned </a:t>
            </a:r>
            <a:r>
              <a:rPr lang="en-US" altLang="zh-CN" sz="1800" kern="0" dirty="0">
                <a:solidFill>
                  <a:srgbClr val="0000FF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int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size;</a:t>
            </a: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} USED_MEM;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792932" y="666617"/>
            <a:ext cx="6085176" cy="6255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typedef </a:t>
            </a:r>
            <a:r>
              <a:rPr lang="en-US" altLang="zh-CN" sz="1800" kern="0" dirty="0">
                <a:solidFill>
                  <a:srgbClr val="0000FF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struct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st_mem_root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 USED_MEM *free;                  </a:t>
            </a:r>
            <a:r>
              <a:rPr lang="en-US" altLang="zh-CN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/* blocks with free memory in it */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 USED_MEM *used;                  </a:t>
            </a:r>
            <a:r>
              <a:rPr lang="en-US" altLang="zh-CN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/* blocks almost without free memory */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 USED_MEM *pre_alloc;             </a:t>
            </a:r>
            <a:r>
              <a:rPr lang="en-US" altLang="zh-CN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/* preallocated block */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en-US" altLang="zh-CN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/* if block have less memory it will be put in 'used' list */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 size_t min_malloc;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 size_t block_size;               </a:t>
            </a:r>
            <a:r>
              <a:rPr lang="en-US" altLang="zh-CN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/* initial block size */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 unsigned </a:t>
            </a:r>
            <a:r>
              <a:rPr lang="en-US" altLang="zh-CN" sz="1800" kern="0" dirty="0">
                <a:solidFill>
                  <a:srgbClr val="0000FF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int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block_num;          </a:t>
            </a:r>
            <a:r>
              <a:rPr lang="en-US" altLang="zh-CN" sz="1800" kern="0" dirty="0">
                <a:solidFill>
                  <a:srgbClr val="008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/* allocated blocks counter */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 unsigned </a:t>
            </a:r>
            <a:r>
              <a:rPr lang="en-US" altLang="zh-CN" sz="1800" kern="0" dirty="0">
                <a:solidFill>
                  <a:srgbClr val="0000FF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int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first_block_usage;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533400" algn="l">
              <a:lnSpc>
                <a:spcPct val="125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 </a:t>
            </a:r>
            <a:r>
              <a:rPr lang="en-US" altLang="zh-CN" sz="1800" kern="0" dirty="0">
                <a:solidFill>
                  <a:srgbClr val="0000FF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 (*error_handler)(</a:t>
            </a:r>
            <a:r>
              <a:rPr lang="en-US" altLang="zh-CN" sz="1800" kern="0" dirty="0">
                <a:solidFill>
                  <a:srgbClr val="0000FF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);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kern="0" dirty="0">
                <a:solidFill>
                  <a:srgbClr val="000000"/>
                </a:solidFill>
                <a:effectLst/>
                <a:latin typeface="宋体" panose="02010600030101010101" pitchFamily="2" charset="-122"/>
                <a:cs typeface="宋体" panose="02010600030101010101" pitchFamily="2" charset="-122"/>
              </a:rPr>
              <a:t>    } </a:t>
            </a:r>
            <a:endParaRPr lang="zh-CN" altLang="en-US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5829300" y="342900"/>
            <a:ext cx="0" cy="6556664"/>
          </a:xfrm>
          <a:prstGeom prst="line">
            <a:avLst/>
          </a:prstGeom>
          <a:ln w="31750">
            <a:solidFill>
              <a:schemeClr val="accent1">
                <a:alpha val="73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47655" y="20320"/>
            <a:ext cx="1720850" cy="8883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615176" y="491912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Mem_root 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内存申请算法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29793" y="1201469"/>
            <a:ext cx="1121975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>
              <a:buFont typeface="+mj-lt"/>
              <a:buAutoNum type="alphaLcPeriod"/>
            </a:pP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查看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free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链表，寻找满足空间的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block,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如果找到了，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则返回该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block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从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size-left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出的地址</a:t>
            </a: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+mj-lt"/>
              <a:buAutoNum type="alphaLcPeriod"/>
            </a:pP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+mj-lt"/>
              <a:buAutoNum type="alphaLcPeriod"/>
            </a:pP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如果在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free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链表中没有找到合适的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block,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则做如下操作</a:t>
            </a: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1&gt; mem_root-&gt;block_size *(mem_root-&gt;block_num&gt;&gt;2)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和 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length + ALIGN_SIZE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（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sizeof                      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（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USED_MEM)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）中的较大值，申请新的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block</a:t>
            </a:r>
          </a:p>
          <a:p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2&gt;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从新申请的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block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中分配内存，返回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size-left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的地址</a:t>
            </a: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3&gt;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根据该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block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的使用情况，将该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block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挂在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used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或者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free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链表上</a:t>
            </a: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</a:t>
            </a:r>
          </a:p>
          <a:p>
            <a:pPr marL="342900" indent="-342900">
              <a:buFont typeface="+mj-lt"/>
              <a:buAutoNum type="alphaLcPeriod"/>
            </a:pP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注意：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MEM_ROOT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的内存分配采用的是启发式分配算法，随着后续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block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的数量越多，单个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block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的内存也会越大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:block_size= mem_root-&gt;block_size * (mem_root-&gt;block_num &gt;&gt; 2)</a:t>
            </a:r>
          </a:p>
          <a:p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" name="图片 4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11460" y="20320"/>
            <a:ext cx="1720850" cy="8883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615176" y="491912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Mem_root 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重置和内存释放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06933" y="1670099"/>
            <a:ext cx="112197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内存重置： 调用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free_root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传入参数 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MY_MARK_BLOCKS_FREE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重置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Mem_root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内存释放：除参数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MY_MARK_BLOCKS_FREE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外，进行内存释放</a:t>
            </a: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" name="图片 4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399395" y="0"/>
            <a:ext cx="1720850" cy="88836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10809" y="1449532"/>
            <a:ext cx="6972717" cy="3113136"/>
          </a:xfrm>
          <a:prstGeom prst="rect">
            <a:avLst/>
          </a:prstGeom>
          <a:solidFill>
            <a:srgbClr val="DC34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" name="组合 22"/>
          <p:cNvGrpSpPr/>
          <p:nvPr/>
        </p:nvGrpSpPr>
        <p:grpSpPr>
          <a:xfrm>
            <a:off x="884240" y="2238383"/>
            <a:ext cx="280748" cy="321468"/>
            <a:chOff x="874715" y="1676401"/>
            <a:chExt cx="280748" cy="321468"/>
          </a:xfrm>
          <a:solidFill>
            <a:schemeClr val="bg1"/>
          </a:solidFill>
        </p:grpSpPr>
        <p:sp>
          <p:nvSpPr>
            <p:cNvPr id="10" name="矩形 9"/>
            <p:cNvSpPr/>
            <p:nvPr/>
          </p:nvSpPr>
          <p:spPr>
            <a:xfrm>
              <a:off x="874715" y="1832312"/>
              <a:ext cx="62150" cy="16555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947581" y="1750339"/>
              <a:ext cx="62150" cy="2475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020447" y="1676401"/>
              <a:ext cx="62150" cy="3214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93313" y="1788915"/>
              <a:ext cx="62150" cy="2089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727342" y="2691174"/>
            <a:ext cx="61373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 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en-US" altLang="zh-CN" sz="4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Mem_root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的影响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14375" y="1400175"/>
            <a:ext cx="0" cy="3162300"/>
          </a:xfrm>
          <a:prstGeom prst="line">
            <a:avLst/>
          </a:prstGeom>
          <a:ln w="31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701675" y="2232025"/>
            <a:ext cx="0" cy="33020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701675" y="2811463"/>
            <a:ext cx="0" cy="801687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 descr="D:\1品牌部资料\E盘\品牌相关\2019年9月25企业logo 整理\热璞数据库HotDB--品牌logo jpg&amp;png&amp;透明版本\热璞数据库HotDB企业logo--透明版本\热璞数据库HotDB--白色透明有中文.png热璞数据库HotDB--白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31780" y="5715"/>
            <a:ext cx="1689735" cy="87249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584572" y="353695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150M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</a:t>
            </a: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语句</a:t>
            </a:r>
          </a:p>
        </p:txBody>
      </p:sp>
      <p:pic>
        <p:nvPicPr>
          <p:cNvPr id="8" name="图片 7"/>
          <p:cNvPicPr/>
          <p:nvPr/>
        </p:nvPicPr>
        <p:blipFill>
          <a:blip r:embed="rId2"/>
          <a:stretch>
            <a:fillRect/>
          </a:stretch>
        </p:blipFill>
        <p:spPr>
          <a:xfrm>
            <a:off x="970511" y="1488948"/>
            <a:ext cx="6240780" cy="1062069"/>
          </a:xfrm>
          <a:prstGeom prst="rect">
            <a:avLst/>
          </a:prstGeom>
        </p:spPr>
      </p:pic>
      <p:pic>
        <p:nvPicPr>
          <p:cNvPr id="9" name="图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970511" y="3261733"/>
            <a:ext cx="6240780" cy="687070"/>
          </a:xfrm>
          <a:prstGeom prst="rect">
            <a:avLst/>
          </a:prstGeom>
        </p:spPr>
      </p:pic>
      <p:pic>
        <p:nvPicPr>
          <p:cNvPr id="11" name="图片 10"/>
          <p:cNvPicPr/>
          <p:nvPr/>
        </p:nvPicPr>
        <p:blipFill>
          <a:blip r:embed="rId4"/>
          <a:stretch>
            <a:fillRect/>
          </a:stretch>
        </p:blipFill>
        <p:spPr>
          <a:xfrm>
            <a:off x="914054" y="4613980"/>
            <a:ext cx="6297237" cy="1510143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835169" y="1070847"/>
            <a:ext cx="67969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4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启动</a:t>
            </a:r>
            <a:r>
              <a:rPr lang="en-US" altLang="zh-CN" sz="14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MySQL, </a:t>
            </a:r>
            <a:r>
              <a:rPr lang="zh-CN" altLang="zh-CN" sz="14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14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pmap </a:t>
            </a:r>
            <a:r>
              <a:rPr lang="zh-CN" altLang="zh-CN" sz="14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命令查看，启动时</a:t>
            </a:r>
            <a:r>
              <a:rPr lang="en-US" altLang="zh-CN" sz="14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MySQL</a:t>
            </a:r>
            <a:r>
              <a:rPr lang="zh-CN" altLang="zh-CN" sz="14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的内存使用情况</a:t>
            </a:r>
            <a:endParaRPr lang="zh-CN" altLang="en-US" sz="1400" dirty="0"/>
          </a:p>
        </p:txBody>
      </p:sp>
      <p:sp>
        <p:nvSpPr>
          <p:cNvPr id="4" name="文本框 3"/>
          <p:cNvSpPr txBox="1"/>
          <p:nvPr/>
        </p:nvSpPr>
        <p:spPr>
          <a:xfrm>
            <a:off x="914054" y="2815467"/>
            <a:ext cx="67969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/>
              <a:t>执行</a:t>
            </a:r>
            <a:r>
              <a:rPr lang="en-US" altLang="zh-CN" sz="1400" dirty="0"/>
              <a:t>150M</a:t>
            </a:r>
            <a:r>
              <a:rPr lang="zh-CN" altLang="en-US" sz="1400" dirty="0"/>
              <a:t>的</a:t>
            </a:r>
            <a:r>
              <a:rPr lang="en-US" altLang="zh-CN" sz="1400" dirty="0"/>
              <a:t>delete </a:t>
            </a:r>
            <a:r>
              <a:rPr lang="zh-CN" altLang="en-US" sz="1400" dirty="0"/>
              <a:t>语句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74222" y="4204385"/>
            <a:ext cx="67969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/>
              <a:t>此时的内存使用</a:t>
            </a:r>
          </a:p>
        </p:txBody>
      </p:sp>
      <p:pic>
        <p:nvPicPr>
          <p:cNvPr id="6" name="图片 5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423525" y="20320"/>
            <a:ext cx="1720850" cy="88836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584572" y="353695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150M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</a:t>
            </a: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delete 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语句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35169" y="999413"/>
            <a:ext cx="67969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+mn-ea"/>
              </a:rPr>
              <a:t>我们使用</a:t>
            </a:r>
            <a:r>
              <a:rPr lang="en-US" altLang="zh-CN" sz="1600" dirty="0">
                <a:latin typeface="+mn-ea"/>
              </a:rPr>
              <a:t>performance_schema </a:t>
            </a:r>
            <a:r>
              <a:rPr lang="zh-CN" altLang="en-US" sz="1600" dirty="0">
                <a:latin typeface="+mn-ea"/>
              </a:rPr>
              <a:t>也能查看到内存的使用情况</a:t>
            </a:r>
          </a:p>
        </p:txBody>
      </p:sp>
      <p:pic>
        <p:nvPicPr>
          <p:cNvPr id="6" name="图片 5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23525" y="20320"/>
            <a:ext cx="1720850" cy="88836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5083F4CE-738D-4588-967C-1935E5BE91E4}"/>
              </a:ext>
            </a:extLst>
          </p:cNvPr>
          <p:cNvSpPr txBox="1"/>
          <p:nvPr/>
        </p:nvSpPr>
        <p:spPr>
          <a:xfrm>
            <a:off x="835168" y="1409401"/>
            <a:ext cx="946326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/>
              <a:t>select event_name, sys.format_bytes(CURRENT_NUMBER_OF_BYTES_USED) used_memory </a:t>
            </a:r>
          </a:p>
          <a:p>
            <a:r>
              <a:rPr lang="en-US" altLang="zh-CN" sz="1600" dirty="0"/>
              <a:t>from </a:t>
            </a:r>
            <a:r>
              <a:rPr lang="en-US" altLang="zh-CN" sz="1600" dirty="0" err="1"/>
              <a:t>memory_summary_global_by_event_name</a:t>
            </a:r>
            <a:r>
              <a:rPr lang="en-US" altLang="zh-CN" sz="1600" dirty="0"/>
              <a:t>  order by CURRENT_NUMBER_OF_BYTES_USED  </a:t>
            </a:r>
          </a:p>
          <a:p>
            <a:r>
              <a:rPr lang="en-US" altLang="zh-CN" sz="1600" dirty="0"/>
              <a:t>where </a:t>
            </a:r>
            <a:r>
              <a:rPr lang="en-US" altLang="zh-CN" sz="1600" dirty="0" err="1"/>
              <a:t>event_name</a:t>
            </a:r>
            <a:r>
              <a:rPr lang="en-US" altLang="zh-CN" sz="1600" dirty="0"/>
              <a:t> like '%memory/</a:t>
            </a:r>
            <a:r>
              <a:rPr lang="en-US" altLang="zh-CN" sz="1600" dirty="0" err="1"/>
              <a:t>sql</a:t>
            </a:r>
            <a:r>
              <a:rPr lang="en-US" altLang="zh-CN" sz="1600" dirty="0"/>
              <a:t>/NET%' or </a:t>
            </a:r>
            <a:r>
              <a:rPr lang="en-US" altLang="zh-CN" sz="1600" dirty="0" err="1"/>
              <a:t>event_name</a:t>
            </a:r>
            <a:r>
              <a:rPr lang="en-US" altLang="zh-CN" sz="1600" dirty="0"/>
              <a:t> like '%memory/</a:t>
            </a:r>
            <a:r>
              <a:rPr lang="en-US" altLang="zh-CN" sz="1600" dirty="0" err="1"/>
              <a:t>sql</a:t>
            </a:r>
            <a:r>
              <a:rPr lang="en-US" altLang="zh-CN" sz="1600" dirty="0"/>
              <a:t>/</a:t>
            </a:r>
            <a:r>
              <a:rPr lang="en-US" altLang="zh-CN" sz="1600" dirty="0" err="1"/>
              <a:t>thd</a:t>
            </a:r>
            <a:r>
              <a:rPr lang="en-US" altLang="zh-CN" sz="1600" dirty="0"/>
              <a:t>::</a:t>
            </a:r>
            <a:r>
              <a:rPr lang="en-US" altLang="zh-CN" sz="1600" dirty="0" err="1"/>
              <a:t>main_mem_root</a:t>
            </a:r>
            <a:r>
              <a:rPr lang="en-US" altLang="zh-CN" sz="1600" dirty="0"/>
              <a:t>%' 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AACE996-9D71-4E41-B37F-6B06653F4C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844" y="2722759"/>
            <a:ext cx="7315834" cy="118882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25B9C8C-4035-4A17-A1D1-D4F2800B5F14}"/>
              </a:ext>
            </a:extLst>
          </p:cNvPr>
          <p:cNvSpPr txBox="1"/>
          <p:nvPr/>
        </p:nvSpPr>
        <p:spPr>
          <a:xfrm>
            <a:off x="835168" y="2311832"/>
            <a:ext cx="94632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大</a:t>
            </a:r>
            <a:r>
              <a:rPr lang="en-US" altLang="zh-CN" sz="1600" dirty="0" err="1"/>
              <a:t>sql</a:t>
            </a:r>
            <a:r>
              <a:rPr lang="zh-CN" altLang="en-US" sz="1600" dirty="0"/>
              <a:t>语句执行前：</a:t>
            </a:r>
            <a:endParaRPr lang="en-US" altLang="zh-CN" sz="16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1E98E2F-E235-47E9-82C8-6273F208F386}"/>
              </a:ext>
            </a:extLst>
          </p:cNvPr>
          <p:cNvSpPr txBox="1"/>
          <p:nvPr/>
        </p:nvSpPr>
        <p:spPr>
          <a:xfrm>
            <a:off x="835168" y="4038338"/>
            <a:ext cx="94632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大</a:t>
            </a:r>
            <a:r>
              <a:rPr lang="en-US" altLang="zh-CN" sz="1600" dirty="0" err="1"/>
              <a:t>sql</a:t>
            </a:r>
            <a:r>
              <a:rPr lang="zh-CN" altLang="en-US" sz="1600" dirty="0"/>
              <a:t>语句执行后：</a:t>
            </a:r>
            <a:endParaRPr lang="en-US" altLang="zh-CN" sz="1600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A79E32F-26DE-4335-9D94-96214CAC01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0844" y="4560780"/>
            <a:ext cx="7315834" cy="120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56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584572" y="353695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内存消耗在哪里？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87321" y="962156"/>
            <a:ext cx="6096866" cy="342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整理</a:t>
            </a:r>
            <a:r>
              <a:rPr lang="en-US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Server</a:t>
            </a: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层</a:t>
            </a:r>
            <a:r>
              <a:rPr lang="en-US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 sql </a:t>
            </a: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执行时</a:t>
            </a:r>
            <a:r>
              <a:rPr lang="zh-CN" altLang="zh-CN" sz="1400" dirty="0">
                <a:ea typeface="等线" panose="02010600030101010101" pitchFamily="2" charset="-122"/>
                <a:cs typeface="Times New Roman" panose="02020603050405020304" pitchFamily="18" charset="0"/>
              </a:rPr>
              <a:t>涉及</a:t>
            </a:r>
            <a:r>
              <a:rPr lang="zh-CN" altLang="zh-CN" sz="1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的函数</a:t>
            </a:r>
          </a:p>
        </p:txBody>
      </p:sp>
      <p:pic>
        <p:nvPicPr>
          <p:cNvPr id="5" name="图片 4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99395" y="20320"/>
            <a:ext cx="1720850" cy="88836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D375252-FD87-4791-9FA3-0B65ADB9A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949" y="1485716"/>
            <a:ext cx="7702106" cy="45475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584572" y="353695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内存消耗在哪里？</a:t>
            </a:r>
          </a:p>
        </p:txBody>
      </p:sp>
      <p:pic>
        <p:nvPicPr>
          <p:cNvPr id="7" name="图片 6"/>
          <p:cNvPicPr/>
          <p:nvPr/>
        </p:nvPicPr>
        <p:blipFill>
          <a:blip r:embed="rId2"/>
          <a:stretch>
            <a:fillRect/>
          </a:stretch>
        </p:blipFill>
        <p:spPr>
          <a:xfrm>
            <a:off x="756022" y="1759596"/>
            <a:ext cx="4151630" cy="42938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8906" y="947118"/>
            <a:ext cx="6910821" cy="685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74320" indent="133350" algn="just">
              <a:lnSpc>
                <a:spcPct val="125000"/>
              </a:lnSpc>
              <a:spcAft>
                <a:spcPts val="0"/>
              </a:spcAft>
            </a:pPr>
            <a:r>
              <a:rPr lang="zh-CN" altLang="en-US" sz="16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跟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踪函数的执行，最终我们定位到大量的内存申请发生</a:t>
            </a:r>
            <a:endParaRPr lang="en-US" altLang="zh-CN" sz="16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indent="133350" algn="just">
              <a:lnSpc>
                <a:spcPct val="125000"/>
              </a:lnSpc>
              <a:spcAft>
                <a:spcPts val="0"/>
              </a:spcAft>
            </a:pP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在函数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MYSQLparse(thd)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912889" y="1670490"/>
            <a:ext cx="541320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4145">
              <a:lnSpc>
                <a:spcPct val="125000"/>
              </a:lnSpc>
              <a:spcAft>
                <a:spcPts val="0"/>
              </a:spcAft>
            </a:pP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MYSQLparse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之前，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allocated_size = 315563856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，在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MYSQLparse 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之后，我们可以看到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allocated_size= 370903056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新增的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allocated_size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3393499200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，当前的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allocated_size 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加上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MySQL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刚启动时 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461500K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内存，约等于目前的内存使用量</a:t>
            </a:r>
            <a:r>
              <a:rPr lang="en-US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4277196KB</a:t>
            </a: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6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44145">
              <a:lnSpc>
                <a:spcPct val="125000"/>
              </a:lnSpc>
              <a:spcAft>
                <a:spcPts val="0"/>
              </a:spcAft>
            </a:pPr>
            <a:endParaRPr lang="zh-CN" altLang="zh-CN" sz="16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144145"/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至此我们可以确定，还原时内存增大是因为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bulk insert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sql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太大，</a:t>
            </a:r>
            <a:r>
              <a:rPr lang="en-US" altLang="zh-CN" sz="1600" b="1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MYSQLpase </a:t>
            </a:r>
            <a:r>
              <a:rPr lang="zh-CN" altLang="zh-CN" sz="1600" b="1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生成语法树的时候消耗了过多的内存因为</a:t>
            </a:r>
            <a:r>
              <a:rPr lang="en-US" altLang="zh-CN" sz="1600" b="1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OOM</a:t>
            </a:r>
            <a:r>
              <a:rPr lang="zh-CN" altLang="zh-CN" sz="1600" b="1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被</a:t>
            </a:r>
            <a:r>
              <a:rPr lang="en-US" altLang="zh-CN" sz="1600" b="1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OS kill </a:t>
            </a:r>
            <a:r>
              <a:rPr lang="zh-CN" altLang="zh-CN" sz="1600" b="1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掉</a:t>
            </a:r>
            <a:endParaRPr lang="zh-CN" altLang="en-US" sz="1600" dirty="0"/>
          </a:p>
        </p:txBody>
      </p:sp>
      <p:pic>
        <p:nvPicPr>
          <p:cNvPr id="5" name="图片 4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387330" y="20320"/>
            <a:ext cx="1720850" cy="88836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0795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10809" y="1408921"/>
            <a:ext cx="5998249" cy="3153747"/>
          </a:xfrm>
          <a:prstGeom prst="rect">
            <a:avLst/>
          </a:prstGeom>
          <a:solidFill>
            <a:srgbClr val="DC34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" name="组合 22"/>
          <p:cNvGrpSpPr/>
          <p:nvPr/>
        </p:nvGrpSpPr>
        <p:grpSpPr>
          <a:xfrm>
            <a:off x="884240" y="2238383"/>
            <a:ext cx="280748" cy="321468"/>
            <a:chOff x="874715" y="1676401"/>
            <a:chExt cx="280748" cy="321468"/>
          </a:xfrm>
          <a:solidFill>
            <a:schemeClr val="bg1"/>
          </a:solidFill>
        </p:grpSpPr>
        <p:sp>
          <p:nvSpPr>
            <p:cNvPr id="10" name="矩形 9"/>
            <p:cNvSpPr/>
            <p:nvPr/>
          </p:nvSpPr>
          <p:spPr>
            <a:xfrm>
              <a:off x="874715" y="1832312"/>
              <a:ext cx="62150" cy="16555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947581" y="1750339"/>
              <a:ext cx="62150" cy="2475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020447" y="1676401"/>
              <a:ext cx="62150" cy="3214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93313" y="1788915"/>
              <a:ext cx="62150" cy="2089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727342" y="2691174"/>
            <a:ext cx="4801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一个神奇的内存问题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14375" y="1400175"/>
            <a:ext cx="0" cy="3162300"/>
          </a:xfrm>
          <a:prstGeom prst="line">
            <a:avLst/>
          </a:prstGeom>
          <a:ln w="31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701675" y="2232025"/>
            <a:ext cx="0" cy="33020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701675" y="2811463"/>
            <a:ext cx="0" cy="801687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D:\1品牌部资料\E盘\品牌相关\2019年9月25企业logo 整理\热璞数据库HotDB--品牌logo jpg&amp;png&amp;透明版本\热璞数据库HotDB企业logo--透明版本\热璞数据库HotDB--白色透明有中文.png热璞数据库HotDB--白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31780" y="5715"/>
            <a:ext cx="1689735" cy="87249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55972" y="460776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为何内存不释放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5972" y="1563336"/>
            <a:ext cx="67969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当</a:t>
            </a:r>
            <a:r>
              <a:rPr lang="en-US" altLang="zh-CN" sz="1600" dirty="0"/>
              <a:t>sql </a:t>
            </a:r>
            <a:r>
              <a:rPr lang="zh-CN" altLang="en-US" sz="1600" dirty="0"/>
              <a:t>执行结束后，会调用</a:t>
            </a:r>
            <a:r>
              <a:rPr lang="en-US" altLang="zh-CN" sz="1600" dirty="0"/>
              <a:t>free_root</a:t>
            </a:r>
            <a:r>
              <a:rPr lang="zh-CN" altLang="en-US" sz="1600" dirty="0"/>
              <a:t>函数释放之前申请的内存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-84425" y="2043070"/>
            <a:ext cx="5825403" cy="14524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|--free_root(MEM_ROOT *root, myf MyFlags)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|-- mysql_free(old)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|--my_raw_free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|--free(ptr)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2" name="图片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527" y="1346044"/>
            <a:ext cx="5058410" cy="429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文本框 12"/>
          <p:cNvSpPr txBox="1"/>
          <p:nvPr/>
        </p:nvSpPr>
        <p:spPr>
          <a:xfrm>
            <a:off x="355972" y="3679112"/>
            <a:ext cx="609686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600" dirty="0">
                <a:effectLst/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effectLst/>
                <a:latin typeface="+mn-ea"/>
                <a:cs typeface="Times New Roman" panose="02020603050405020304" pitchFamily="18" charset="0"/>
              </a:rPr>
              <a:t>free_root </a:t>
            </a:r>
            <a:r>
              <a:rPr lang="zh-CN" altLang="zh-CN" sz="1600" dirty="0">
                <a:effectLst/>
                <a:latin typeface="+mn-ea"/>
                <a:cs typeface="Times New Roman" panose="02020603050405020304" pitchFamily="18" charset="0"/>
              </a:rPr>
              <a:t>最终会调用</a:t>
            </a:r>
            <a:r>
              <a:rPr lang="en-US" altLang="zh-CN" sz="1600" dirty="0">
                <a:effectLst/>
                <a:latin typeface="+mn-ea"/>
                <a:cs typeface="Times New Roman" panose="02020603050405020304" pitchFamily="18" charset="0"/>
              </a:rPr>
              <a:t>free </a:t>
            </a:r>
            <a:r>
              <a:rPr lang="zh-CN" altLang="zh-CN" sz="1600" dirty="0">
                <a:effectLst/>
                <a:latin typeface="+mn-ea"/>
                <a:cs typeface="Times New Roman" panose="02020603050405020304" pitchFamily="18" charset="0"/>
              </a:rPr>
              <a:t>函数释放内存。从</a:t>
            </a:r>
            <a:r>
              <a:rPr lang="zh-CN" altLang="en-US" sz="1600" dirty="0">
                <a:effectLst/>
                <a:latin typeface="+mn-ea"/>
                <a:cs typeface="Times New Roman" panose="02020603050405020304" pitchFamily="18" charset="0"/>
              </a:rPr>
              <a:t>右</a:t>
            </a:r>
            <a:r>
              <a:rPr lang="zh-CN" altLang="zh-CN" sz="1600" dirty="0">
                <a:effectLst/>
                <a:latin typeface="+mn-ea"/>
                <a:cs typeface="Times New Roman" panose="02020603050405020304" pitchFamily="18" charset="0"/>
              </a:rPr>
              <a:t>图可以看</a:t>
            </a:r>
            <a:endParaRPr lang="en-US" altLang="zh-CN" sz="1600" dirty="0">
              <a:effectLst/>
              <a:latin typeface="+mn-ea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zh-CN" altLang="zh-CN" sz="1600" dirty="0">
                <a:effectLst/>
                <a:latin typeface="+mn-ea"/>
                <a:cs typeface="Times New Roman" panose="02020603050405020304" pitchFamily="18" charset="0"/>
              </a:rPr>
              <a:t>出，调用</a:t>
            </a:r>
            <a:r>
              <a:rPr lang="en-US" altLang="zh-CN" sz="1600" dirty="0">
                <a:effectLst/>
                <a:latin typeface="+mn-ea"/>
                <a:cs typeface="Times New Roman" panose="02020603050405020304" pitchFamily="18" charset="0"/>
              </a:rPr>
              <a:t>free_root</a:t>
            </a:r>
            <a:r>
              <a:rPr lang="zh-CN" altLang="zh-CN" sz="1600" dirty="0">
                <a:effectLst/>
                <a:latin typeface="+mn-ea"/>
                <a:cs typeface="Times New Roman" panose="02020603050405020304" pitchFamily="18" charset="0"/>
              </a:rPr>
              <a:t>后，</a:t>
            </a:r>
            <a:r>
              <a:rPr lang="en-US" altLang="zh-CN" sz="1600" dirty="0">
                <a:effectLst/>
                <a:latin typeface="+mn-ea"/>
                <a:cs typeface="Times New Roman" panose="02020603050405020304" pitchFamily="18" charset="0"/>
              </a:rPr>
              <a:t>mem_root</a:t>
            </a:r>
            <a:r>
              <a:rPr lang="zh-CN" altLang="zh-CN" sz="1600" dirty="0">
                <a:effectLst/>
                <a:latin typeface="+mn-ea"/>
                <a:cs typeface="Times New Roman" panose="02020603050405020304" pitchFamily="18" charset="0"/>
              </a:rPr>
              <a:t>的</a:t>
            </a:r>
            <a:r>
              <a:rPr lang="en-US" altLang="zh-CN" sz="1600" dirty="0">
                <a:effectLst/>
                <a:latin typeface="+mn-ea"/>
                <a:cs typeface="Times New Roman" panose="02020603050405020304" pitchFamily="18" charset="0"/>
              </a:rPr>
              <a:t>alocated_size </a:t>
            </a:r>
            <a:r>
              <a:rPr lang="zh-CN" altLang="zh-CN" sz="1600" dirty="0">
                <a:effectLst/>
                <a:latin typeface="+mn-ea"/>
                <a:cs typeface="Times New Roman" panose="02020603050405020304" pitchFamily="18" charset="0"/>
              </a:rPr>
              <a:t>已经从</a:t>
            </a:r>
            <a:r>
              <a:rPr lang="en-US" altLang="zh-CN" sz="1600" dirty="0">
                <a:effectLst/>
                <a:latin typeface="+mn-ea"/>
                <a:cs typeface="Times New Roman" panose="02020603050405020304" pitchFamily="18" charset="0"/>
              </a:rPr>
              <a:t>3709063056 </a:t>
            </a:r>
            <a:r>
              <a:rPr lang="zh-CN" altLang="zh-CN" sz="1600" dirty="0">
                <a:effectLst/>
                <a:latin typeface="+mn-ea"/>
                <a:cs typeface="Times New Roman" panose="02020603050405020304" pitchFamily="18" charset="0"/>
              </a:rPr>
              <a:t>降低到 </a:t>
            </a:r>
            <a:r>
              <a:rPr lang="en-US" altLang="zh-CN" sz="1600" dirty="0">
                <a:effectLst/>
                <a:latin typeface="+mn-ea"/>
                <a:cs typeface="Times New Roman" panose="02020603050405020304" pitchFamily="18" charset="0"/>
              </a:rPr>
              <a:t>8208</a:t>
            </a:r>
            <a:r>
              <a:rPr lang="zh-CN" altLang="zh-CN" sz="1600" dirty="0">
                <a:effectLst/>
                <a:latin typeface="+mn-ea"/>
                <a:cs typeface="Times New Roman" panose="02020603050405020304" pitchFamily="18" charset="0"/>
              </a:rPr>
              <a:t>。</a:t>
            </a:r>
            <a:endParaRPr lang="zh-CN" altLang="en-US" sz="1600" dirty="0">
              <a:latin typeface="+mn-ea"/>
            </a:endParaRPr>
          </a:p>
        </p:txBody>
      </p:sp>
      <p:pic>
        <p:nvPicPr>
          <p:cNvPr id="5" name="图片 4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399395" y="20320"/>
            <a:ext cx="1720850" cy="8883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599" y="7637"/>
            <a:ext cx="7448551" cy="685800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5736540" y="1335164"/>
            <a:ext cx="13628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综艺体简" panose="02010609000101010101" pitchFamily="49" charset="-122"/>
              </a:rPr>
              <a:t>目 录</a:t>
            </a:r>
          </a:p>
        </p:txBody>
      </p:sp>
      <p:sp>
        <p:nvSpPr>
          <p:cNvPr id="2" name="矩形 1"/>
          <p:cNvSpPr/>
          <p:nvPr/>
        </p:nvSpPr>
        <p:spPr>
          <a:xfrm>
            <a:off x="5891541" y="2330843"/>
            <a:ext cx="1369639" cy="360431"/>
          </a:xfrm>
          <a:prstGeom prst="rect">
            <a:avLst/>
          </a:prstGeom>
          <a:solidFill>
            <a:srgbClr val="DC34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983231" y="233350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第一部分</a:t>
            </a:r>
          </a:p>
        </p:txBody>
      </p:sp>
      <p:sp>
        <p:nvSpPr>
          <p:cNvPr id="32" name="矩形 31"/>
          <p:cNvSpPr/>
          <p:nvPr/>
        </p:nvSpPr>
        <p:spPr>
          <a:xfrm>
            <a:off x="5891541" y="3145158"/>
            <a:ext cx="1369639" cy="360431"/>
          </a:xfrm>
          <a:prstGeom prst="rect">
            <a:avLst/>
          </a:prstGeom>
          <a:solidFill>
            <a:srgbClr val="DC34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6006091" y="3147822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第二部分</a:t>
            </a:r>
          </a:p>
        </p:txBody>
      </p:sp>
      <p:sp>
        <p:nvSpPr>
          <p:cNvPr id="40" name="矩形 39"/>
          <p:cNvSpPr/>
          <p:nvPr/>
        </p:nvSpPr>
        <p:spPr>
          <a:xfrm>
            <a:off x="5891541" y="3984493"/>
            <a:ext cx="1369639" cy="360431"/>
          </a:xfrm>
          <a:prstGeom prst="rect">
            <a:avLst/>
          </a:prstGeom>
          <a:solidFill>
            <a:srgbClr val="DC34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6017521" y="398715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第三部分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7510978" y="3173117"/>
            <a:ext cx="1918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一条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的内存使用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7557112" y="4015563"/>
            <a:ext cx="1655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Mem_root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871663" y="4898060"/>
            <a:ext cx="1369639" cy="360431"/>
          </a:xfrm>
          <a:prstGeom prst="rect">
            <a:avLst/>
          </a:prstGeom>
          <a:solidFill>
            <a:srgbClr val="DC34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6043363" y="49007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第四部分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7557112" y="4942744"/>
            <a:ext cx="17583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的内存使用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882664" y="5744847"/>
            <a:ext cx="1369639" cy="360431"/>
          </a:xfrm>
          <a:prstGeom prst="rect">
            <a:avLst/>
          </a:prstGeom>
          <a:solidFill>
            <a:srgbClr val="DC34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6031504" y="5747511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第五部分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7628608" y="5766724"/>
            <a:ext cx="1918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消失的内存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449712" y="2369197"/>
            <a:ext cx="17628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内存分类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23525" y="7620"/>
            <a:ext cx="1720850" cy="88836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355972" y="460776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为何内存不释放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55972" y="1287977"/>
            <a:ext cx="679695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从操作系统来看</a:t>
            </a:r>
          </a:p>
        </p:txBody>
      </p:sp>
      <p:pic>
        <p:nvPicPr>
          <p:cNvPr id="14" name="图片 13"/>
          <p:cNvPicPr/>
          <p:nvPr/>
        </p:nvPicPr>
        <p:blipFill>
          <a:blip r:embed="rId3"/>
          <a:stretch>
            <a:fillRect/>
          </a:stretch>
        </p:blipFill>
        <p:spPr>
          <a:xfrm>
            <a:off x="439968" y="1964949"/>
            <a:ext cx="4360545" cy="103695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355972" y="1551246"/>
            <a:ext cx="6096866" cy="357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  <a:spcAft>
                <a:spcPts val="0"/>
              </a:spcAft>
            </a:pPr>
            <a:r>
              <a:rPr lang="zh-CN" altLang="zh-CN" sz="1600" kern="100" dirty="0">
                <a:effectLst/>
                <a:latin typeface="+mn-ea"/>
                <a:cs typeface="Times New Roman" panose="02020603050405020304" pitchFamily="18" charset="0"/>
              </a:rPr>
              <a:t>调用</a:t>
            </a:r>
            <a:r>
              <a:rPr lang="en-US" altLang="zh-CN" sz="1600" kern="100" dirty="0">
                <a:effectLst/>
                <a:latin typeface="+mn-ea"/>
                <a:cs typeface="Times New Roman" panose="02020603050405020304" pitchFamily="18" charset="0"/>
              </a:rPr>
              <a:t>free_root </a:t>
            </a:r>
            <a:r>
              <a:rPr lang="zh-CN" altLang="zh-CN" sz="1600" kern="100" dirty="0">
                <a:effectLst/>
                <a:latin typeface="+mn-ea"/>
                <a:cs typeface="Times New Roman" panose="02020603050405020304" pitchFamily="18" charset="0"/>
              </a:rPr>
              <a:t>前</a:t>
            </a:r>
            <a:r>
              <a:rPr lang="zh-CN" altLang="en-US" sz="1600" kern="100" dirty="0">
                <a:effectLst/>
                <a:latin typeface="+mn-ea"/>
                <a:cs typeface="Times New Roman" panose="02020603050405020304" pitchFamily="18" charset="0"/>
              </a:rPr>
              <a:t>：</a:t>
            </a:r>
            <a:endParaRPr lang="zh-CN" altLang="zh-CN" sz="16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329754" y="1551246"/>
            <a:ext cx="6096866" cy="357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  <a:spcAft>
                <a:spcPts val="0"/>
              </a:spcAft>
            </a:pPr>
            <a:r>
              <a:rPr lang="zh-CN" altLang="zh-CN" sz="1600" kern="100" dirty="0">
                <a:effectLst/>
                <a:latin typeface="+mn-ea"/>
                <a:cs typeface="Times New Roman" panose="02020603050405020304" pitchFamily="18" charset="0"/>
              </a:rPr>
              <a:t>调用</a:t>
            </a:r>
            <a:r>
              <a:rPr lang="en-US" altLang="zh-CN" sz="1600" kern="100" dirty="0">
                <a:effectLst/>
                <a:latin typeface="+mn-ea"/>
                <a:cs typeface="Times New Roman" panose="02020603050405020304" pitchFamily="18" charset="0"/>
              </a:rPr>
              <a:t>free_root </a:t>
            </a:r>
            <a:r>
              <a:rPr lang="zh-CN" altLang="en-US" sz="1600" kern="100" dirty="0">
                <a:latin typeface="+mn-ea"/>
                <a:cs typeface="Times New Roman" panose="02020603050405020304" pitchFamily="18" charset="0"/>
              </a:rPr>
              <a:t>后</a:t>
            </a:r>
            <a:r>
              <a:rPr lang="zh-CN" altLang="en-US" sz="1600" kern="100" dirty="0">
                <a:effectLst/>
                <a:latin typeface="+mn-ea"/>
                <a:cs typeface="Times New Roman" panose="02020603050405020304" pitchFamily="18" charset="0"/>
              </a:rPr>
              <a:t>：</a:t>
            </a:r>
            <a:endParaRPr lang="zh-CN" altLang="zh-CN" sz="1600" kern="100" dirty="0">
              <a:effectLst/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7" name="图片 16"/>
          <p:cNvPicPr/>
          <p:nvPr/>
        </p:nvPicPr>
        <p:blipFill>
          <a:blip r:embed="rId4"/>
          <a:stretch>
            <a:fillRect/>
          </a:stretch>
        </p:blipFill>
        <p:spPr>
          <a:xfrm>
            <a:off x="5550477" y="1964949"/>
            <a:ext cx="4343400" cy="105918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439968" y="3856097"/>
            <a:ext cx="10683500" cy="1301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能够发现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MySQL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中的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mem_root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已经释放了（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3709063056 – 8208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）的内存，但是实际在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OS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看来只释放了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(4239588-3207996)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的内存。这中间出现差错的内存去了哪里呢，这里不得不提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Linux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中内存申请和释放的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malloc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free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了。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malloc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free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用来向系统申请和释放内存的。但是</a:t>
            </a:r>
            <a:r>
              <a:rPr lang="en-US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free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的内存是否就立即返回给系统呢？这个</a:t>
            </a:r>
            <a:r>
              <a:rPr lang="zh-CN" altLang="en-US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从我们测试的结果来看</a:t>
            </a:r>
            <a:r>
              <a:rPr lang="zh-CN" altLang="zh-CN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就不确定了</a:t>
            </a:r>
            <a:r>
              <a:rPr lang="zh-CN" altLang="en-US" sz="16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。这个问题留给大家研究，我们下次在详细分享。提示一下，这个涉及到</a:t>
            </a:r>
            <a:r>
              <a:rPr lang="en-US" altLang="zh-CN" sz="1600" dirty="0" err="1">
                <a:ea typeface="等线" panose="02010600030101010101" pitchFamily="2" charset="-122"/>
                <a:cs typeface="Times New Roman" panose="02020603050405020304" pitchFamily="18" charset="0"/>
              </a:rPr>
              <a:t>glibc</a:t>
            </a:r>
            <a:r>
              <a:rPr lang="zh-CN" altLang="en-US" sz="1600" dirty="0">
                <a:ea typeface="等线" panose="02010600030101010101" pitchFamily="2" charset="-122"/>
                <a:cs typeface="Times New Roman" panose="02020603050405020304" pitchFamily="18" charset="0"/>
              </a:rPr>
              <a:t>中内存分配器</a:t>
            </a:r>
            <a:r>
              <a:rPr lang="en-US" altLang="zh-CN" sz="1600" dirty="0" err="1">
                <a:ea typeface="等线" panose="02010600030101010101" pitchFamily="2" charset="-122"/>
                <a:cs typeface="Times New Roman" panose="02020603050405020304" pitchFamily="18" charset="0"/>
              </a:rPr>
              <a:t>ptmalloc</a:t>
            </a:r>
            <a:r>
              <a:rPr lang="en-US" altLang="zh-CN" sz="1600" dirty="0"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1600" dirty="0">
                <a:ea typeface="等线" panose="02010600030101010101" pitchFamily="2" charset="-122"/>
                <a:cs typeface="Times New Roman" panose="02020603050405020304" pitchFamily="18" charset="0"/>
              </a:rPr>
              <a:t>管理算法。</a:t>
            </a:r>
            <a:endParaRPr lang="zh-CN" altLang="en-US" sz="1600" dirty="0"/>
          </a:p>
        </p:txBody>
      </p:sp>
      <p:pic>
        <p:nvPicPr>
          <p:cNvPr id="5" name="图片 4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399395" y="20320"/>
            <a:ext cx="1720850" cy="88836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3"/>
          <p:cNvGrpSpPr/>
          <p:nvPr/>
        </p:nvGrpSpPr>
        <p:grpSpPr bwMode="auto">
          <a:xfrm>
            <a:off x="7620" y="-3368041"/>
            <a:ext cx="12192000" cy="8640235"/>
            <a:chOff x="0" y="0"/>
            <a:chExt cx="9144000" cy="6482614"/>
          </a:xfrm>
          <a:solidFill>
            <a:srgbClr val="C00000"/>
          </a:solidFill>
        </p:grpSpPr>
        <p:grpSp>
          <p:nvGrpSpPr>
            <p:cNvPr id="6" name="Group 4"/>
            <p:cNvGrpSpPr/>
            <p:nvPr/>
          </p:nvGrpSpPr>
          <p:grpSpPr bwMode="auto">
            <a:xfrm>
              <a:off x="0" y="2522646"/>
              <a:ext cx="9144000" cy="3959968"/>
              <a:chOff x="0" y="0"/>
              <a:chExt cx="9144000" cy="3959968"/>
            </a:xfrm>
            <a:grpFill/>
          </p:grpSpPr>
          <p:sp>
            <p:nvSpPr>
              <p:cNvPr id="10" name="矩形 254"/>
              <p:cNvSpPr>
                <a:spLocks noChangeArrowheads="1"/>
              </p:cNvSpPr>
              <p:nvPr/>
            </p:nvSpPr>
            <p:spPr bwMode="auto">
              <a:xfrm>
                <a:off x="0" y="113953"/>
                <a:ext cx="9144000" cy="3846015"/>
              </a:xfrm>
              <a:custGeom>
                <a:avLst/>
                <a:gdLst>
                  <a:gd name="T0" fmla="*/ 0 w 9144000"/>
                  <a:gd name="T1" fmla="*/ 0 h 3846015"/>
                  <a:gd name="T2" fmla="*/ 9144000 w 9144000"/>
                  <a:gd name="T3" fmla="*/ 0 h 3846015"/>
                  <a:gd name="T4" fmla="*/ 9144000 w 9144000"/>
                  <a:gd name="T5" fmla="*/ 3651871 h 3846015"/>
                  <a:gd name="T6" fmla="*/ 4766144 w 9144000"/>
                  <a:gd name="T7" fmla="*/ 3651871 h 3846015"/>
                  <a:gd name="T8" fmla="*/ 4571996 w 9144000"/>
                  <a:gd name="T9" fmla="*/ 3846015 h 3846015"/>
                  <a:gd name="T10" fmla="*/ 4377852 w 9144000"/>
                  <a:gd name="T11" fmla="*/ 3651871 h 3846015"/>
                  <a:gd name="T12" fmla="*/ 0 w 9144000"/>
                  <a:gd name="T13" fmla="*/ 3651871 h 3846015"/>
                  <a:gd name="T14" fmla="*/ 0 w 9144000"/>
                  <a:gd name="T15" fmla="*/ 0 h 384601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144000"/>
                  <a:gd name="T25" fmla="*/ 0 h 3846015"/>
                  <a:gd name="T26" fmla="*/ 9144000 w 9144000"/>
                  <a:gd name="T27" fmla="*/ 3846015 h 384601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144000" h="3846015">
                    <a:moveTo>
                      <a:pt x="0" y="0"/>
                    </a:moveTo>
                    <a:lnTo>
                      <a:pt x="9144000" y="0"/>
                    </a:lnTo>
                    <a:lnTo>
                      <a:pt x="9144000" y="3651870"/>
                    </a:lnTo>
                    <a:lnTo>
                      <a:pt x="4766144" y="3651870"/>
                    </a:lnTo>
                    <a:lnTo>
                      <a:pt x="4571999" y="3846015"/>
                    </a:lnTo>
                    <a:lnTo>
                      <a:pt x="4377855" y="3651870"/>
                    </a:lnTo>
                    <a:lnTo>
                      <a:pt x="0" y="365187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 sz="2400"/>
              </a:p>
            </p:txBody>
          </p:sp>
          <p:sp>
            <p:nvSpPr>
              <p:cNvPr id="11" name="矩形 25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144000" cy="3846015"/>
              </a:xfrm>
              <a:custGeom>
                <a:avLst/>
                <a:gdLst>
                  <a:gd name="T0" fmla="*/ 0 w 9144000"/>
                  <a:gd name="T1" fmla="*/ 0 h 3846015"/>
                  <a:gd name="T2" fmla="*/ 9144000 w 9144000"/>
                  <a:gd name="T3" fmla="*/ 0 h 3846015"/>
                  <a:gd name="T4" fmla="*/ 9144000 w 9144000"/>
                  <a:gd name="T5" fmla="*/ 3651871 h 3846015"/>
                  <a:gd name="T6" fmla="*/ 4766144 w 9144000"/>
                  <a:gd name="T7" fmla="*/ 3651871 h 3846015"/>
                  <a:gd name="T8" fmla="*/ 4571996 w 9144000"/>
                  <a:gd name="T9" fmla="*/ 3846015 h 3846015"/>
                  <a:gd name="T10" fmla="*/ 4377852 w 9144000"/>
                  <a:gd name="T11" fmla="*/ 3651871 h 3846015"/>
                  <a:gd name="T12" fmla="*/ 0 w 9144000"/>
                  <a:gd name="T13" fmla="*/ 3651871 h 3846015"/>
                  <a:gd name="T14" fmla="*/ 0 w 9144000"/>
                  <a:gd name="T15" fmla="*/ 0 h 384601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9144000"/>
                  <a:gd name="T25" fmla="*/ 0 h 3846015"/>
                  <a:gd name="T26" fmla="*/ 9144000 w 9144000"/>
                  <a:gd name="T27" fmla="*/ 3846015 h 3846015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9144000" h="3846015">
                    <a:moveTo>
                      <a:pt x="0" y="0"/>
                    </a:moveTo>
                    <a:lnTo>
                      <a:pt x="9144000" y="0"/>
                    </a:lnTo>
                    <a:lnTo>
                      <a:pt x="9144000" y="3651870"/>
                    </a:lnTo>
                    <a:lnTo>
                      <a:pt x="4766144" y="3651870"/>
                    </a:lnTo>
                    <a:lnTo>
                      <a:pt x="4571999" y="3846015"/>
                    </a:lnTo>
                    <a:lnTo>
                      <a:pt x="4377855" y="3651870"/>
                    </a:lnTo>
                    <a:lnTo>
                      <a:pt x="0" y="365187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 sz="2400"/>
              </a:p>
            </p:txBody>
          </p:sp>
        </p:grpSp>
        <p:sp>
          <p:nvSpPr>
            <p:cNvPr id="7" name="任意多边形 62"/>
            <p:cNvSpPr>
              <a:spLocks noChangeArrowheads="1"/>
            </p:cNvSpPr>
            <p:nvPr/>
          </p:nvSpPr>
          <p:spPr bwMode="auto">
            <a:xfrm rot="-2700000">
              <a:off x="2043905" y="0"/>
              <a:ext cx="5045292" cy="5045292"/>
            </a:xfrm>
            <a:custGeom>
              <a:avLst/>
              <a:gdLst>
                <a:gd name="T0" fmla="*/ 0 w 4624012"/>
                <a:gd name="T1" fmla="*/ 0 h 4624012"/>
                <a:gd name="T2" fmla="*/ 6006491 w 4624012"/>
                <a:gd name="T3" fmla="*/ 6006491 h 4624012"/>
                <a:gd name="T4" fmla="*/ 0 w 4624012"/>
                <a:gd name="T5" fmla="*/ 6006491 h 4624012"/>
                <a:gd name="T6" fmla="*/ 0 60000 65536"/>
                <a:gd name="T7" fmla="*/ 0 60000 65536"/>
                <a:gd name="T8" fmla="*/ 0 60000 65536"/>
                <a:gd name="T9" fmla="*/ 0 w 4624012"/>
                <a:gd name="T10" fmla="*/ 0 h 4624012"/>
                <a:gd name="T11" fmla="*/ 4624012 w 4624012"/>
                <a:gd name="T12" fmla="*/ 4624012 h 462401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624012" h="4624012">
                  <a:moveTo>
                    <a:pt x="0" y="0"/>
                  </a:moveTo>
                  <a:lnTo>
                    <a:pt x="4624012" y="4624012"/>
                  </a:lnTo>
                  <a:lnTo>
                    <a:pt x="0" y="46240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2400"/>
            </a:p>
          </p:txBody>
        </p:sp>
      </p:grpSp>
      <p:sp>
        <p:nvSpPr>
          <p:cNvPr id="8" name="标题 1"/>
          <p:cNvSpPr txBox="1"/>
          <p:nvPr/>
        </p:nvSpPr>
        <p:spPr bwMode="auto">
          <a:xfrm>
            <a:off x="-7620" y="2568575"/>
            <a:ext cx="12192000" cy="97155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5400" b="1" spc="6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感谢聆听</a:t>
            </a:r>
            <a:endParaRPr lang="en-US" altLang="zh-CN" sz="5400" b="1" spc="600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2" name="图片 1" descr="D:\1品牌部资料\E盘\品牌相关\2019年9月25企业logo 整理\热璞数据库HotDB--品牌logo jpg&amp;png&amp;透明版本\热璞数据库HotDB企业logo--透明版本\热璞数据库HotDB--白色透明有中文.png热璞数据库HotDB--白色透明有中文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431780" y="5715"/>
            <a:ext cx="1689735" cy="8724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10809" y="1408921"/>
            <a:ext cx="5998249" cy="3153747"/>
          </a:xfrm>
          <a:prstGeom prst="rect">
            <a:avLst/>
          </a:prstGeom>
          <a:solidFill>
            <a:srgbClr val="DC34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" name="组合 22"/>
          <p:cNvGrpSpPr/>
          <p:nvPr/>
        </p:nvGrpSpPr>
        <p:grpSpPr>
          <a:xfrm>
            <a:off x="884240" y="2238383"/>
            <a:ext cx="280748" cy="321468"/>
            <a:chOff x="874715" y="1676401"/>
            <a:chExt cx="280748" cy="321468"/>
          </a:xfrm>
          <a:solidFill>
            <a:schemeClr val="bg1"/>
          </a:solidFill>
        </p:grpSpPr>
        <p:sp>
          <p:nvSpPr>
            <p:cNvPr id="10" name="矩形 9"/>
            <p:cNvSpPr/>
            <p:nvPr/>
          </p:nvSpPr>
          <p:spPr>
            <a:xfrm>
              <a:off x="874715" y="1832312"/>
              <a:ext cx="62150" cy="16555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947581" y="1750339"/>
              <a:ext cx="62150" cy="2475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020447" y="1676401"/>
              <a:ext cx="62150" cy="3214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93313" y="1788915"/>
              <a:ext cx="62150" cy="2089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727342" y="2691174"/>
            <a:ext cx="44999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的内存分类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714375" y="1400175"/>
            <a:ext cx="0" cy="3162300"/>
          </a:xfrm>
          <a:prstGeom prst="line">
            <a:avLst/>
          </a:prstGeom>
          <a:ln w="31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701675" y="2232025"/>
            <a:ext cx="0" cy="33020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701675" y="2811463"/>
            <a:ext cx="0" cy="801687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D:\1品牌部资料\E盘\品牌相关\2019年9月25企业logo 整理\热璞数据库HotDB--品牌logo jpg&amp;png&amp;透明版本\热璞数据库HotDB企业logo--透明版本\热璞数据库HotDB--白色透明有中文.png热璞数据库HotDB--白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31780" y="5715"/>
            <a:ext cx="1689735" cy="8724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615176" y="491912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200">
                <a:solidFill>
                  <a:schemeClr val="tx1">
                    <a:lumMod val="50000"/>
                    <a:lumOff val="50000"/>
                  </a:schemeClr>
                </a:solidFill>
              </a:rPr>
              <a:t>MySQL Server </a:t>
            </a:r>
            <a:r>
              <a:rPr lang="zh-CN" altLang="en-US" sz="3200">
                <a:solidFill>
                  <a:schemeClr val="tx1">
                    <a:lumMod val="50000"/>
                    <a:lumOff val="50000"/>
                  </a:schemeClr>
                </a:solidFill>
              </a:rPr>
              <a:t>层</a:t>
            </a:r>
            <a:endParaRPr lang="zh-CN" alt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137" y="1607691"/>
            <a:ext cx="7437765" cy="2979678"/>
          </a:xfrm>
          <a:prstGeom prst="rect">
            <a:avLst/>
          </a:prstGeom>
        </p:spPr>
      </p:pic>
      <p:pic>
        <p:nvPicPr>
          <p:cNvPr id="3" name="图片 2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399395" y="20320"/>
            <a:ext cx="1720850" cy="8883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615176" y="491912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MySQL engine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层</a:t>
            </a: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altLang="zh-CN" sz="3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innodb</a:t>
            </a: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zh-CN" alt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2032000" y="1549400"/>
            <a:ext cx="5648960" cy="3376930"/>
          </a:xfrm>
          <a:prstGeom prst="rect">
            <a:avLst/>
          </a:prstGeom>
        </p:spPr>
      </p:pic>
      <p:pic>
        <p:nvPicPr>
          <p:cNvPr id="4" name="图片 3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400030" y="0"/>
            <a:ext cx="1720850" cy="8883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10809" y="1408921"/>
            <a:ext cx="5998249" cy="3153747"/>
          </a:xfrm>
          <a:prstGeom prst="rect">
            <a:avLst/>
          </a:prstGeom>
          <a:solidFill>
            <a:srgbClr val="DC34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" name="组合 22"/>
          <p:cNvGrpSpPr/>
          <p:nvPr/>
        </p:nvGrpSpPr>
        <p:grpSpPr>
          <a:xfrm>
            <a:off x="884240" y="2238383"/>
            <a:ext cx="280748" cy="321468"/>
            <a:chOff x="874715" y="1676401"/>
            <a:chExt cx="280748" cy="321468"/>
          </a:xfrm>
          <a:solidFill>
            <a:schemeClr val="bg1"/>
          </a:solidFill>
        </p:grpSpPr>
        <p:sp>
          <p:nvSpPr>
            <p:cNvPr id="10" name="矩形 9"/>
            <p:cNvSpPr/>
            <p:nvPr/>
          </p:nvSpPr>
          <p:spPr>
            <a:xfrm>
              <a:off x="874715" y="1832312"/>
              <a:ext cx="62150" cy="16555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947581" y="1750339"/>
              <a:ext cx="62150" cy="2475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020447" y="1676401"/>
              <a:ext cx="62150" cy="3214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93313" y="1788915"/>
              <a:ext cx="62150" cy="2089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727342" y="2691174"/>
            <a:ext cx="44775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一条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的内存使用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14375" y="1400175"/>
            <a:ext cx="0" cy="3162300"/>
          </a:xfrm>
          <a:prstGeom prst="line">
            <a:avLst/>
          </a:prstGeom>
          <a:ln w="31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701675" y="2232025"/>
            <a:ext cx="0" cy="33020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701675" y="2811463"/>
            <a:ext cx="0" cy="801687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D:\1品牌部资料\E盘\品牌相关\2019年9月25企业logo 整理\热璞数据库HotDB--品牌logo jpg&amp;png&amp;透明版本\热璞数据库HotDB企业logo--透明版本\热璞数据库HotDB--白色透明有中文.png热璞数据库HotDB--白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31780" y="5715"/>
            <a:ext cx="1689735" cy="8724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615176" y="491912"/>
            <a:ext cx="7702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MySQL 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执行语句的线程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54876" y="1778164"/>
            <a:ext cx="520142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>
              <a:buFont typeface="+mj-lt"/>
              <a:buAutoNum type="alphaLcPeriod"/>
            </a:pP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创建连接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(handle_connection)</a:t>
            </a:r>
          </a:p>
          <a:p>
            <a:pPr marL="342900" indent="-342900">
              <a:buFont typeface="+mj-lt"/>
              <a:buAutoNum type="alphaLcPeriod"/>
            </a:pP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+mj-lt"/>
              <a:buAutoNum type="alphaLcPeriod"/>
            </a:pP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创建线程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(new thd)</a:t>
            </a:r>
          </a:p>
          <a:p>
            <a:pPr marL="342900" indent="-342900">
              <a:buFont typeface="+mj-lt"/>
              <a:buAutoNum type="alphaLcPeriod"/>
            </a:pP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900" indent="-342900">
              <a:buFont typeface="+mj-lt"/>
              <a:buAutoNum type="alphaLcPeriod"/>
            </a:pP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申请资源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(alloc_mem)</a:t>
            </a:r>
          </a:p>
          <a:p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d. 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执行语句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(mysql_execute_command)</a:t>
            </a:r>
          </a:p>
          <a:p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e. 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释放申请的内存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(free_root)</a:t>
            </a:r>
          </a:p>
          <a:p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16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11176" y="1778164"/>
            <a:ext cx="520142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客户端关闭连接</a:t>
            </a: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---------------------------------------------</a:t>
            </a:r>
          </a:p>
          <a:p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f. 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关闭连接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(cose_connection)</a:t>
            </a:r>
          </a:p>
          <a:p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g.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释放所有资源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(release_resources)</a:t>
            </a:r>
          </a:p>
          <a:p>
            <a:pPr marL="342900" indent="-342900">
              <a:buFont typeface="+mj-lt"/>
              <a:buAutoNum type="alphaLcPeriod"/>
            </a:pP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h.  </a:t>
            </a:r>
            <a:r>
              <a:rPr lang="zh-CN" altLang="en-US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删除</a:t>
            </a:r>
            <a:r>
              <a:rPr lang="en-US" altLang="zh-CN" sz="20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thd(delete thd)</a:t>
            </a:r>
          </a:p>
          <a:p>
            <a:pPr marL="342900" indent="-342900">
              <a:buFont typeface="+mj-lt"/>
              <a:buAutoNum type="alphaLcPeriod"/>
            </a:pPr>
            <a:endParaRPr lang="en-US" altLang="zh-CN" sz="20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1600" b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图片 5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11460" y="0"/>
            <a:ext cx="1720850" cy="8883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615175" y="491912"/>
            <a:ext cx="86483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MySQL 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执行语句的详细流程</a:t>
            </a: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(delete 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为例</a:t>
            </a: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zh-CN" alt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图片 3" descr="D:\1品牌部资料\E盘\品牌相关\2019年9月25企业logo 整理\热璞数据库HotDB--品牌logo jpg&amp;png&amp;透明版本\热璞数据库HotDB企业logo--透明版本\热璞数据库HotDB--彩色透明有中文.png热璞数据库HotDB--彩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11460" y="0"/>
            <a:ext cx="1720850" cy="88836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C05AC49-0493-4C72-A7B1-736BFE95D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108" y="1964341"/>
            <a:ext cx="7513971" cy="34978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FE0C2B2-534E-4043-B6E0-BD9DE154B13F}"/>
              </a:ext>
            </a:extLst>
          </p:cNvPr>
          <p:cNvSpPr txBox="1"/>
          <p:nvPr/>
        </p:nvSpPr>
        <p:spPr>
          <a:xfrm>
            <a:off x="615175" y="1395776"/>
            <a:ext cx="6097904" cy="377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74320" indent="266700" algn="just">
              <a:lnSpc>
                <a:spcPct val="125000"/>
              </a:lnSpc>
              <a:spcAft>
                <a:spcPts val="0"/>
              </a:spcAft>
            </a:pPr>
            <a:r>
              <a:rPr lang="zh-CN" altLang="zh-CN" sz="16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调用的函数顺序如下：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10809" y="1408921"/>
            <a:ext cx="5998249" cy="3153747"/>
          </a:xfrm>
          <a:prstGeom prst="rect">
            <a:avLst/>
          </a:prstGeom>
          <a:solidFill>
            <a:srgbClr val="DC34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3" name="组合 22"/>
          <p:cNvGrpSpPr/>
          <p:nvPr/>
        </p:nvGrpSpPr>
        <p:grpSpPr>
          <a:xfrm>
            <a:off x="884240" y="2238383"/>
            <a:ext cx="280748" cy="321468"/>
            <a:chOff x="874715" y="1676401"/>
            <a:chExt cx="280748" cy="321468"/>
          </a:xfrm>
          <a:solidFill>
            <a:schemeClr val="bg1"/>
          </a:solidFill>
        </p:grpSpPr>
        <p:sp>
          <p:nvSpPr>
            <p:cNvPr id="10" name="矩形 9"/>
            <p:cNvSpPr/>
            <p:nvPr/>
          </p:nvSpPr>
          <p:spPr>
            <a:xfrm>
              <a:off x="874715" y="1832312"/>
              <a:ext cx="62150" cy="16555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947581" y="1750339"/>
              <a:ext cx="62150" cy="2475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020447" y="1676401"/>
              <a:ext cx="62150" cy="3214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093313" y="1788915"/>
              <a:ext cx="62150" cy="20895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727342" y="2691174"/>
            <a:ext cx="38963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Mem_root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714375" y="1400175"/>
            <a:ext cx="0" cy="3162300"/>
          </a:xfrm>
          <a:prstGeom prst="line">
            <a:avLst/>
          </a:prstGeom>
          <a:ln w="31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701675" y="2232025"/>
            <a:ext cx="0" cy="33020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701675" y="2811463"/>
            <a:ext cx="0" cy="801687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D:\1品牌部资料\E盘\品牌相关\2019年9月25企业logo 整理\热璞数据库HotDB--品牌logo jpg&amp;png&amp;透明版本\热璞数据库HotDB企业logo--透明版本\热璞数据库HotDB--白色透明有中文.png热璞数据库HotDB--白色透明有中文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431780" y="5715"/>
            <a:ext cx="1689735" cy="8724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969</TotalTime>
  <Words>1708</Words>
  <Application>Microsoft Office PowerPoint</Application>
  <PresentationFormat>宽屏</PresentationFormat>
  <Paragraphs>164</Paragraphs>
  <Slides>21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等线</vt:lpstr>
      <vt:lpstr>宋体</vt:lpstr>
      <vt:lpstr>微软雅黑</vt:lpstr>
      <vt:lpstr>幼圆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郝 国庆</cp:lastModifiedBy>
  <cp:revision>707</cp:revision>
  <dcterms:created xsi:type="dcterms:W3CDTF">2015-12-31T03:23:00Z</dcterms:created>
  <dcterms:modified xsi:type="dcterms:W3CDTF">2020-07-30T13:28:54Z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

<file path=docProps/thumbnail.jpeg>
</file>